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44"/>
  </p:notesMasterIdLst>
  <p:handoutMasterIdLst>
    <p:handoutMasterId r:id="rId145"/>
  </p:handoutMasterIdLst>
  <p:sldIdLst>
    <p:sldId id="258" r:id="rId2"/>
    <p:sldId id="272" r:id="rId3"/>
    <p:sldId id="273" r:id="rId4"/>
    <p:sldId id="274" r:id="rId5"/>
    <p:sldId id="275" r:id="rId6"/>
    <p:sldId id="276" r:id="rId7"/>
    <p:sldId id="277" r:id="rId8"/>
    <p:sldId id="278" r:id="rId9"/>
    <p:sldId id="279" r:id="rId10"/>
    <p:sldId id="280" r:id="rId11"/>
    <p:sldId id="281" r:id="rId12"/>
    <p:sldId id="282" r:id="rId13"/>
    <p:sldId id="283" r:id="rId14"/>
    <p:sldId id="284" r:id="rId15"/>
    <p:sldId id="285" r:id="rId16"/>
    <p:sldId id="286" r:id="rId17"/>
    <p:sldId id="287" r:id="rId18"/>
    <p:sldId id="288" r:id="rId19"/>
    <p:sldId id="289" r:id="rId20"/>
    <p:sldId id="290" r:id="rId21"/>
    <p:sldId id="291" r:id="rId22"/>
    <p:sldId id="292" r:id="rId23"/>
    <p:sldId id="293" r:id="rId24"/>
    <p:sldId id="294" r:id="rId25"/>
    <p:sldId id="295" r:id="rId26"/>
    <p:sldId id="296" r:id="rId27"/>
    <p:sldId id="297" r:id="rId28"/>
    <p:sldId id="298" r:id="rId29"/>
    <p:sldId id="299" r:id="rId30"/>
    <p:sldId id="300" r:id="rId31"/>
    <p:sldId id="301" r:id="rId32"/>
    <p:sldId id="302" r:id="rId33"/>
    <p:sldId id="303" r:id="rId34"/>
    <p:sldId id="304" r:id="rId35"/>
    <p:sldId id="305" r:id="rId36"/>
    <p:sldId id="306" r:id="rId37"/>
    <p:sldId id="307" r:id="rId38"/>
    <p:sldId id="308" r:id="rId39"/>
    <p:sldId id="309" r:id="rId40"/>
    <p:sldId id="310" r:id="rId41"/>
    <p:sldId id="311" r:id="rId42"/>
    <p:sldId id="312" r:id="rId43"/>
    <p:sldId id="313" r:id="rId44"/>
    <p:sldId id="314" r:id="rId45"/>
    <p:sldId id="315" r:id="rId46"/>
    <p:sldId id="316" r:id="rId47"/>
    <p:sldId id="317" r:id="rId48"/>
    <p:sldId id="318" r:id="rId49"/>
    <p:sldId id="319" r:id="rId50"/>
    <p:sldId id="320" r:id="rId51"/>
    <p:sldId id="321" r:id="rId52"/>
    <p:sldId id="322" r:id="rId53"/>
    <p:sldId id="323" r:id="rId54"/>
    <p:sldId id="324" r:id="rId55"/>
    <p:sldId id="325" r:id="rId56"/>
    <p:sldId id="326" r:id="rId57"/>
    <p:sldId id="327" r:id="rId58"/>
    <p:sldId id="328" r:id="rId59"/>
    <p:sldId id="329" r:id="rId60"/>
    <p:sldId id="330" r:id="rId61"/>
    <p:sldId id="331" r:id="rId62"/>
    <p:sldId id="332" r:id="rId63"/>
    <p:sldId id="333" r:id="rId64"/>
    <p:sldId id="334" r:id="rId65"/>
    <p:sldId id="335" r:id="rId66"/>
    <p:sldId id="336" r:id="rId67"/>
    <p:sldId id="337" r:id="rId68"/>
    <p:sldId id="338" r:id="rId69"/>
    <p:sldId id="339" r:id="rId70"/>
    <p:sldId id="340" r:id="rId71"/>
    <p:sldId id="341" r:id="rId72"/>
    <p:sldId id="342" r:id="rId73"/>
    <p:sldId id="343" r:id="rId74"/>
    <p:sldId id="344" r:id="rId75"/>
    <p:sldId id="345" r:id="rId76"/>
    <p:sldId id="346" r:id="rId77"/>
    <p:sldId id="347" r:id="rId78"/>
    <p:sldId id="348" r:id="rId79"/>
    <p:sldId id="349" r:id="rId80"/>
    <p:sldId id="350" r:id="rId81"/>
    <p:sldId id="351" r:id="rId82"/>
    <p:sldId id="352" r:id="rId83"/>
    <p:sldId id="353" r:id="rId84"/>
    <p:sldId id="354" r:id="rId85"/>
    <p:sldId id="355" r:id="rId86"/>
    <p:sldId id="356" r:id="rId87"/>
    <p:sldId id="357" r:id="rId88"/>
    <p:sldId id="358" r:id="rId89"/>
    <p:sldId id="359" r:id="rId90"/>
    <p:sldId id="360" r:id="rId91"/>
    <p:sldId id="361" r:id="rId92"/>
    <p:sldId id="362" r:id="rId93"/>
    <p:sldId id="363" r:id="rId94"/>
    <p:sldId id="364" r:id="rId95"/>
    <p:sldId id="365" r:id="rId96"/>
    <p:sldId id="366" r:id="rId97"/>
    <p:sldId id="367" r:id="rId98"/>
    <p:sldId id="368" r:id="rId99"/>
    <p:sldId id="369" r:id="rId100"/>
    <p:sldId id="370" r:id="rId101"/>
    <p:sldId id="371" r:id="rId102"/>
    <p:sldId id="372" r:id="rId103"/>
    <p:sldId id="373" r:id="rId104"/>
    <p:sldId id="374" r:id="rId105"/>
    <p:sldId id="375" r:id="rId106"/>
    <p:sldId id="376" r:id="rId107"/>
    <p:sldId id="377" r:id="rId108"/>
    <p:sldId id="378" r:id="rId109"/>
    <p:sldId id="379" r:id="rId110"/>
    <p:sldId id="380" r:id="rId111"/>
    <p:sldId id="381" r:id="rId112"/>
    <p:sldId id="382" r:id="rId113"/>
    <p:sldId id="383" r:id="rId114"/>
    <p:sldId id="384" r:id="rId115"/>
    <p:sldId id="385" r:id="rId116"/>
    <p:sldId id="387" r:id="rId117"/>
    <p:sldId id="388" r:id="rId118"/>
    <p:sldId id="389" r:id="rId119"/>
    <p:sldId id="391" r:id="rId120"/>
    <p:sldId id="392" r:id="rId121"/>
    <p:sldId id="393" r:id="rId122"/>
    <p:sldId id="395" r:id="rId123"/>
    <p:sldId id="396" r:id="rId124"/>
    <p:sldId id="397" r:id="rId125"/>
    <p:sldId id="399" r:id="rId126"/>
    <p:sldId id="400" r:id="rId127"/>
    <p:sldId id="401" r:id="rId128"/>
    <p:sldId id="403" r:id="rId129"/>
    <p:sldId id="404" r:id="rId130"/>
    <p:sldId id="405" r:id="rId131"/>
    <p:sldId id="407" r:id="rId132"/>
    <p:sldId id="408" r:id="rId133"/>
    <p:sldId id="409" r:id="rId134"/>
    <p:sldId id="411" r:id="rId135"/>
    <p:sldId id="412" r:id="rId136"/>
    <p:sldId id="413" r:id="rId137"/>
    <p:sldId id="415" r:id="rId138"/>
    <p:sldId id="416" r:id="rId139"/>
    <p:sldId id="417" r:id="rId140"/>
    <p:sldId id="419" r:id="rId141"/>
    <p:sldId id="420" r:id="rId142"/>
    <p:sldId id="421" r:id="rId1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32">
          <p15:clr>
            <a:srgbClr val="A4A3A4"/>
          </p15:clr>
        </p15:guide>
        <p15:guide id="2" pos="569">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B74"/>
    <a:srgbClr val="FFFFFF"/>
    <a:srgbClr val="FFC425"/>
    <a:srgbClr val="E5E6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3B4B98B0-60AC-42C2-AFA5-B58CD77FA1E5}">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634" autoAdjust="0"/>
    <p:restoredTop sz="79048" autoAdjust="0"/>
  </p:normalViewPr>
  <p:slideViewPr>
    <p:cSldViewPr snapToGrid="0">
      <p:cViewPr varScale="1">
        <p:scale>
          <a:sx n="100" d="100"/>
          <a:sy n="100" d="100"/>
        </p:scale>
        <p:origin x="656" y="160"/>
      </p:cViewPr>
      <p:guideLst>
        <p:guide orient="horz" pos="932"/>
        <p:guide pos="569"/>
      </p:guideLst>
    </p:cSldViewPr>
  </p:slideViewPr>
  <p:notesTextViewPr>
    <p:cViewPr>
      <p:scale>
        <a:sx n="1" d="1"/>
        <a:sy n="1" d="1"/>
      </p:scale>
      <p:origin x="0" y="0"/>
    </p:cViewPr>
  </p:notesTextViewPr>
  <p:notesViewPr>
    <p:cSldViewPr snapToGrid="0">
      <p:cViewPr varScale="1">
        <p:scale>
          <a:sx n="65" d="100"/>
          <a:sy n="65" d="100"/>
        </p:scale>
        <p:origin x="2784" y="48"/>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tableStyles" Target="tableStyles.xml"/><Relationship Id="rId5" Type="http://schemas.openxmlformats.org/officeDocument/2006/relationships/slide" Target="slides/slide4.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microsoft.com/office/2016/11/relationships/changesInfo" Target="changesInfos/changesInfo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notesMaster" Target="notesMasters/notesMaster1.xml"/><Relationship Id="rId90" Type="http://schemas.openxmlformats.org/officeDocument/2006/relationships/slide" Target="slides/slide8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thryn Leeber" userId="15028f3c-0a13-4345-9369-dac953ae4f16" providerId="ADAL" clId="{FE66489A-26E6-F741-85B5-C1AC3F1E8DEF}"/>
    <pc:docChg chg="modSld">
      <pc:chgData name="Kathryn Leeber" userId="15028f3c-0a13-4345-9369-dac953ae4f16" providerId="ADAL" clId="{FE66489A-26E6-F741-85B5-C1AC3F1E8DEF}" dt="2021-01-04T19:31:37.231" v="1" actId="20577"/>
      <pc:docMkLst>
        <pc:docMk/>
      </pc:docMkLst>
      <pc:sldChg chg="modSp mod">
        <pc:chgData name="Kathryn Leeber" userId="15028f3c-0a13-4345-9369-dac953ae4f16" providerId="ADAL" clId="{FE66489A-26E6-F741-85B5-C1AC3F1E8DEF}" dt="2021-01-04T19:31:37.231" v="1" actId="20577"/>
        <pc:sldMkLst>
          <pc:docMk/>
          <pc:sldMk cId="0" sldId="336"/>
        </pc:sldMkLst>
        <pc:spChg chg="mod">
          <ac:chgData name="Kathryn Leeber" userId="15028f3c-0a13-4345-9369-dac953ae4f16" providerId="ADAL" clId="{FE66489A-26E6-F741-85B5-C1AC3F1E8DEF}" dt="2021-01-04T19:31:37.231" v="1" actId="20577"/>
          <ac:spMkLst>
            <pc:docMk/>
            <pc:sldMk cId="0" sldId="336"/>
            <ac:spMk id="5" creationId="{00000000-0000-0000-0000-000000000000}"/>
          </ac:spMkLst>
        </pc:spChg>
      </pc:sldChg>
    </pc:docChg>
  </pc:docChgLst>
  <pc:docChgLst>
    <pc:chgData name="Kathryn Leeber" userId="15028f3c-0a13-4345-9369-dac953ae4f16" providerId="ADAL" clId="{4915A22C-70F3-2B48-A2CE-1B0F8940558B}"/>
    <pc:docChg chg="undo custSel modSld modMainMaster">
      <pc:chgData name="Kathryn Leeber" userId="15028f3c-0a13-4345-9369-dac953ae4f16" providerId="ADAL" clId="{4915A22C-70F3-2B48-A2CE-1B0F8940558B}" dt="2020-12-18T17:40:46.748" v="27" actId="14100"/>
      <pc:docMkLst>
        <pc:docMk/>
      </pc:docMkLst>
      <pc:sldChg chg="modSp mod">
        <pc:chgData name="Kathryn Leeber" userId="15028f3c-0a13-4345-9369-dac953ae4f16" providerId="ADAL" clId="{4915A22C-70F3-2B48-A2CE-1B0F8940558B}" dt="2020-12-18T17:39:17.336" v="13" actId="14100"/>
        <pc:sldMkLst>
          <pc:docMk/>
          <pc:sldMk cId="0" sldId="293"/>
        </pc:sldMkLst>
        <pc:spChg chg="mod">
          <ac:chgData name="Kathryn Leeber" userId="15028f3c-0a13-4345-9369-dac953ae4f16" providerId="ADAL" clId="{4915A22C-70F3-2B48-A2CE-1B0F8940558B}" dt="2020-12-18T17:39:14.498" v="11" actId="1076"/>
          <ac:spMkLst>
            <pc:docMk/>
            <pc:sldMk cId="0" sldId="293"/>
            <ac:spMk id="2" creationId="{00000000-0000-0000-0000-000000000000}"/>
          </ac:spMkLst>
        </pc:spChg>
        <pc:spChg chg="mod">
          <ac:chgData name="Kathryn Leeber" userId="15028f3c-0a13-4345-9369-dac953ae4f16" providerId="ADAL" clId="{4915A22C-70F3-2B48-A2CE-1B0F8940558B}" dt="2020-12-18T17:39:12.519" v="10" actId="1076"/>
          <ac:spMkLst>
            <pc:docMk/>
            <pc:sldMk cId="0" sldId="293"/>
            <ac:spMk id="3" creationId="{00000000-0000-0000-0000-000000000000}"/>
          </ac:spMkLst>
        </pc:spChg>
        <pc:spChg chg="mod">
          <ac:chgData name="Kathryn Leeber" userId="15028f3c-0a13-4345-9369-dac953ae4f16" providerId="ADAL" clId="{4915A22C-70F3-2B48-A2CE-1B0F8940558B}" dt="2020-12-18T17:39:17.336" v="13" actId="14100"/>
          <ac:spMkLst>
            <pc:docMk/>
            <pc:sldMk cId="0" sldId="293"/>
            <ac:spMk id="27651" creationId="{00000000-0000-0000-0000-000000000000}"/>
          </ac:spMkLst>
        </pc:spChg>
        <pc:picChg chg="mod">
          <ac:chgData name="Kathryn Leeber" userId="15028f3c-0a13-4345-9369-dac953ae4f16" providerId="ADAL" clId="{4915A22C-70F3-2B48-A2CE-1B0F8940558B}" dt="2020-12-18T17:39:15.932" v="12" actId="1076"/>
          <ac:picMkLst>
            <pc:docMk/>
            <pc:sldMk cId="0" sldId="293"/>
            <ac:picMk id="2050" creationId="{00000000-0000-0000-0000-000000000000}"/>
          </ac:picMkLst>
        </pc:picChg>
      </pc:sldChg>
      <pc:sldChg chg="modSp">
        <pc:chgData name="Kathryn Leeber" userId="15028f3c-0a13-4345-9369-dac953ae4f16" providerId="ADAL" clId="{4915A22C-70F3-2B48-A2CE-1B0F8940558B}" dt="2020-12-18T17:39:31.502" v="15" actId="1076"/>
        <pc:sldMkLst>
          <pc:docMk/>
          <pc:sldMk cId="0" sldId="294"/>
        </pc:sldMkLst>
        <pc:picChg chg="mod">
          <ac:chgData name="Kathryn Leeber" userId="15028f3c-0a13-4345-9369-dac953ae4f16" providerId="ADAL" clId="{4915A22C-70F3-2B48-A2CE-1B0F8940558B}" dt="2020-12-18T17:39:31.502" v="15" actId="1076"/>
          <ac:picMkLst>
            <pc:docMk/>
            <pc:sldMk cId="0" sldId="294"/>
            <ac:picMk id="3074" creationId="{00000000-0000-0000-0000-000000000000}"/>
          </ac:picMkLst>
        </pc:picChg>
      </pc:sldChg>
      <pc:sldChg chg="modSp mod">
        <pc:chgData name="Kathryn Leeber" userId="15028f3c-0a13-4345-9369-dac953ae4f16" providerId="ADAL" clId="{4915A22C-70F3-2B48-A2CE-1B0F8940558B}" dt="2020-12-18T17:39:43.852" v="16" actId="255"/>
        <pc:sldMkLst>
          <pc:docMk/>
          <pc:sldMk cId="0" sldId="306"/>
        </pc:sldMkLst>
        <pc:spChg chg="mod">
          <ac:chgData name="Kathryn Leeber" userId="15028f3c-0a13-4345-9369-dac953ae4f16" providerId="ADAL" clId="{4915A22C-70F3-2B48-A2CE-1B0F8940558B}" dt="2020-12-18T17:39:43.852" v="16" actId="255"/>
          <ac:spMkLst>
            <pc:docMk/>
            <pc:sldMk cId="0" sldId="306"/>
            <ac:spMk id="43011" creationId="{00000000-0000-0000-0000-000000000000}"/>
          </ac:spMkLst>
        </pc:spChg>
      </pc:sldChg>
      <pc:sldChg chg="modSp mod">
        <pc:chgData name="Kathryn Leeber" userId="15028f3c-0a13-4345-9369-dac953ae4f16" providerId="ADAL" clId="{4915A22C-70F3-2B48-A2CE-1B0F8940558B}" dt="2020-12-18T17:40:46.748" v="27" actId="14100"/>
        <pc:sldMkLst>
          <pc:docMk/>
          <pc:sldMk cId="0" sldId="319"/>
        </pc:sldMkLst>
        <pc:spChg chg="mod">
          <ac:chgData name="Kathryn Leeber" userId="15028f3c-0a13-4345-9369-dac953ae4f16" providerId="ADAL" clId="{4915A22C-70F3-2B48-A2CE-1B0F8940558B}" dt="2020-12-18T17:40:41.024" v="25" actId="1076"/>
          <ac:spMkLst>
            <pc:docMk/>
            <pc:sldMk cId="0" sldId="319"/>
            <ac:spMk id="2" creationId="{00000000-0000-0000-0000-000000000000}"/>
          </ac:spMkLst>
        </pc:spChg>
        <pc:spChg chg="mod">
          <ac:chgData name="Kathryn Leeber" userId="15028f3c-0a13-4345-9369-dac953ae4f16" providerId="ADAL" clId="{4915A22C-70F3-2B48-A2CE-1B0F8940558B}" dt="2020-12-18T17:40:44.008" v="26" actId="1076"/>
          <ac:spMkLst>
            <pc:docMk/>
            <pc:sldMk cId="0" sldId="319"/>
            <ac:spMk id="3" creationId="{00000000-0000-0000-0000-000000000000}"/>
          </ac:spMkLst>
        </pc:spChg>
        <pc:spChg chg="mod">
          <ac:chgData name="Kathryn Leeber" userId="15028f3c-0a13-4345-9369-dac953ae4f16" providerId="ADAL" clId="{4915A22C-70F3-2B48-A2CE-1B0F8940558B}" dt="2020-12-18T17:40:46.748" v="27" actId="14100"/>
          <ac:spMkLst>
            <pc:docMk/>
            <pc:sldMk cId="0" sldId="319"/>
            <ac:spMk id="59395" creationId="{00000000-0000-0000-0000-000000000000}"/>
          </ac:spMkLst>
        </pc:spChg>
        <pc:picChg chg="mod">
          <ac:chgData name="Kathryn Leeber" userId="15028f3c-0a13-4345-9369-dac953ae4f16" providerId="ADAL" clId="{4915A22C-70F3-2B48-A2CE-1B0F8940558B}" dt="2020-12-18T17:40:15.396" v="18" actId="1076"/>
          <ac:picMkLst>
            <pc:docMk/>
            <pc:sldMk cId="0" sldId="319"/>
            <ac:picMk id="5122" creationId="{00000000-0000-0000-0000-000000000000}"/>
          </ac:picMkLst>
        </pc:picChg>
      </pc:sldChg>
      <pc:sldMasterChg chg="modSp mod modSldLayout">
        <pc:chgData name="Kathryn Leeber" userId="15028f3c-0a13-4345-9369-dac953ae4f16" providerId="ADAL" clId="{4915A22C-70F3-2B48-A2CE-1B0F8940558B}" dt="2020-12-18T17:21:50.400" v="3" actId="20577"/>
        <pc:sldMasterMkLst>
          <pc:docMk/>
          <pc:sldMasterMk cId="2871921020" sldId="2147483648"/>
        </pc:sldMasterMkLst>
        <pc:spChg chg="mod">
          <ac:chgData name="Kathryn Leeber" userId="15028f3c-0a13-4345-9369-dac953ae4f16" providerId="ADAL" clId="{4915A22C-70F3-2B48-A2CE-1B0F8940558B}" dt="2020-12-18T17:21:50.400" v="3" actId="20577"/>
          <ac:spMkLst>
            <pc:docMk/>
            <pc:sldMasterMk cId="2871921020" sldId="2147483648"/>
            <ac:spMk id="7" creationId="{21F38BD8-3F75-CE4C-AFEF-0C6B45F77F8C}"/>
          </ac:spMkLst>
        </pc:spChg>
        <pc:sldLayoutChg chg="modSp mod">
          <pc:chgData name="Kathryn Leeber" userId="15028f3c-0a13-4345-9369-dac953ae4f16" providerId="ADAL" clId="{4915A22C-70F3-2B48-A2CE-1B0F8940558B}" dt="2020-12-18T17:21:46.249" v="1" actId="20577"/>
          <pc:sldLayoutMkLst>
            <pc:docMk/>
            <pc:sldMasterMk cId="2871921020" sldId="2147483648"/>
            <pc:sldLayoutMk cId="3047549913" sldId="2147483649"/>
          </pc:sldLayoutMkLst>
          <pc:spChg chg="mod">
            <ac:chgData name="Kathryn Leeber" userId="15028f3c-0a13-4345-9369-dac953ae4f16" providerId="ADAL" clId="{4915A22C-70F3-2B48-A2CE-1B0F8940558B}" dt="2020-12-18T17:21:46.249" v="1" actId="20577"/>
            <ac:spMkLst>
              <pc:docMk/>
              <pc:sldMasterMk cId="2871921020" sldId="2147483648"/>
              <pc:sldLayoutMk cId="3047549913" sldId="2147483649"/>
              <ac:spMk id="17" creationId="{BEEECFBC-FB4D-9945-A4FF-28E342055AC3}"/>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dirty="0">
              <a:latin typeface="Arial" panose="020B0604020202020204" pitchFamily="34" charset="0"/>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EEBDA6D-DC69-4DCE-BAF7-6763517D3376}" type="datetimeFigureOut">
              <a:rPr lang="en-US">
                <a:latin typeface="Arial" panose="020B0604020202020204" pitchFamily="34" charset="0"/>
              </a:rPr>
              <a:t>1/4/21</a:t>
            </a:fld>
            <a:endParaRPr dirty="0">
              <a:latin typeface="Arial" panose="020B0604020202020204" pitchFamily="34" charset="0"/>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dirty="0">
              <a:latin typeface="Arial" panose="020B0604020202020204" pitchFamily="34" charset="0"/>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2977E94-A6AB-4E02-8E43-E89F9CF4757F}" type="slidenum">
              <a:rPr>
                <a:latin typeface="Arial" panose="020B0604020202020204" pitchFamily="34" charset="0"/>
              </a:rPr>
              <a:t>‹#›</a:t>
            </a:fld>
            <a:endParaRPr dirty="0">
              <a:latin typeface="Arial" panose="020B0604020202020204" pitchFamily="34" charset="0"/>
            </a:endParaRPr>
          </a:p>
        </p:txBody>
      </p:sp>
    </p:spTree>
    <p:extLst>
      <p:ext uri="{BB962C8B-B14F-4D97-AF65-F5344CB8AC3E}">
        <p14:creationId xmlns:p14="http://schemas.microsoft.com/office/powerpoint/2010/main" val="215425838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237F6C43-988E-4257-9A1C-C162EF036D58}" type="datetimeFigureOut">
              <a:rPr lang="en-US" smtClean="0"/>
              <a:pPr/>
              <a:t>1/4/21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dirty="0"/>
              <a:t>Click to edit Master text styles</a:t>
            </a:r>
          </a:p>
          <a:p>
            <a:pPr lvl="1"/>
            <a:r>
              <a:rPr dirty="0"/>
              <a:t>Second level</a:t>
            </a:r>
          </a:p>
          <a:p>
            <a:pPr lvl="2"/>
            <a:r>
              <a:rPr dirty="0"/>
              <a:t>Third level</a:t>
            </a:r>
          </a:p>
          <a:p>
            <a:pPr lvl="3"/>
            <a:r>
              <a:rPr dirty="0"/>
              <a:t>Fourth level</a:t>
            </a:r>
          </a:p>
          <a:p>
            <a:pPr lvl="4"/>
            <a:r>
              <a:rPr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DED491D0-8E1B-49C7-849B-A28568D94497}" type="slidenum">
              <a:rPr lang="en-US" smtClean="0"/>
              <a:pPr/>
              <a:t>‹#›</a:t>
            </a:fld>
            <a:endParaRPr lang="en-US" dirty="0"/>
          </a:p>
        </p:txBody>
      </p:sp>
    </p:spTree>
    <p:extLst>
      <p:ext uri="{BB962C8B-B14F-4D97-AF65-F5344CB8AC3E}">
        <p14:creationId xmlns:p14="http://schemas.microsoft.com/office/powerpoint/2010/main" val="1726325886"/>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a:lvl2pPr marL="457200" algn="l" defTabSz="914400" rtl="0" eaLnBrk="1" latinLnBrk="0" hangingPunct="1">
      <a:defRPr sz="1200" b="0" i="0" kern="1200">
        <a:solidFill>
          <a:schemeClr val="tx1"/>
        </a:solidFill>
        <a:latin typeface="Arial" panose="020B0604020202020204" pitchFamily="34" charset="0"/>
        <a:ea typeface="+mn-ea"/>
        <a:cs typeface="+mn-cs"/>
      </a:defRPr>
    </a:lvl2pPr>
    <a:lvl3pPr marL="914400" algn="l" defTabSz="914400" rtl="0" eaLnBrk="1" latinLnBrk="0" hangingPunct="1">
      <a:defRPr sz="1200" b="0" i="0" kern="1200">
        <a:solidFill>
          <a:schemeClr val="tx1"/>
        </a:solidFill>
        <a:latin typeface="Arial" panose="020B0604020202020204" pitchFamily="34" charset="0"/>
        <a:ea typeface="+mn-ea"/>
        <a:cs typeface="+mn-cs"/>
      </a:defRPr>
    </a:lvl3pPr>
    <a:lvl4pPr marL="1371600" algn="l" defTabSz="914400" rtl="0" eaLnBrk="1" latinLnBrk="0" hangingPunct="1">
      <a:defRPr sz="1200" b="0" i="0" kern="1200">
        <a:solidFill>
          <a:schemeClr val="tx1"/>
        </a:solidFill>
        <a:latin typeface="Arial" panose="020B0604020202020204" pitchFamily="34" charset="0"/>
        <a:ea typeface="+mn-ea"/>
        <a:cs typeface="+mn-cs"/>
      </a:defRPr>
    </a:lvl4pPr>
    <a:lvl5pPr marL="1828800" algn="l" defTabSz="914400" rtl="0" eaLnBrk="1" latinLnBrk="0" hangingPunct="1">
      <a:defRPr sz="1200" b="0" i="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Slide Image Placeholder 1"/>
          <p:cNvSpPr>
            <a:spLocks noGrp="1" noRot="1" noChangeAspect="1" noTextEdit="1"/>
          </p:cNvSpPr>
          <p:nvPr>
            <p:ph type="sldImg"/>
          </p:nvPr>
        </p:nvSpPr>
        <p:spPr>
          <a:ln/>
        </p:spPr>
      </p:sp>
      <p:sp>
        <p:nvSpPr>
          <p:cNvPr id="1689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National EMS Education Standard Competencies </a:t>
            </a:r>
          </a:p>
          <a:p>
            <a:endParaRPr lang="en-US" altLang="en-US" dirty="0">
              <a:latin typeface="Times New Roman" charset="0"/>
              <a:ea typeface="MS PGothic" charset="-128"/>
            </a:endParaRPr>
          </a:p>
          <a:p>
            <a:r>
              <a:rPr lang="en-US" altLang="en-US" dirty="0">
                <a:latin typeface="Times New Roman" charset="0"/>
                <a:ea typeface="MS PGothic" charset="-128"/>
              </a:rPr>
              <a:t>Trauma</a:t>
            </a:r>
          </a:p>
          <a:p>
            <a:r>
              <a:rPr lang="en-US" altLang="en-US" dirty="0">
                <a:latin typeface="Times New Roman" charset="0"/>
                <a:ea typeface="MS PGothic" charset="-128"/>
              </a:rPr>
              <a:t>Applies fundamental knowledge to provide basic emergency care and transportation based on assessment findings for an acutely injured patient.</a:t>
            </a:r>
          </a:p>
          <a:p>
            <a:endParaRPr lang="en-US" altLang="en-US" dirty="0">
              <a:latin typeface="Times New Roman" charset="0"/>
              <a:ea typeface="MS PGothic" charset="-128"/>
            </a:endParaRPr>
          </a:p>
        </p:txBody>
      </p:sp>
      <p:sp>
        <p:nvSpPr>
          <p:cNvPr id="1689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77F6F01B-2026-B241-933B-1F646ACB7C9F}" type="slidenum">
              <a:rPr lang="en-US" altLang="en-US" sz="1200"/>
              <a:pPr/>
              <a:t>2</a:t>
            </a:fld>
            <a:endParaRPr lang="en-US" altLang="en-US" sz="1200" dirty="0"/>
          </a:p>
        </p:txBody>
      </p:sp>
    </p:spTree>
    <p:extLst>
      <p:ext uri="{BB962C8B-B14F-4D97-AF65-F5344CB8AC3E}">
        <p14:creationId xmlns:p14="http://schemas.microsoft.com/office/powerpoint/2010/main" val="16232666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Slide Image Placeholder 1"/>
          <p:cNvSpPr>
            <a:spLocks noGrp="1" noRot="1" noChangeAspect="1" noTextEdit="1"/>
          </p:cNvSpPr>
          <p:nvPr>
            <p:ph type="sldImg"/>
          </p:nvPr>
        </p:nvSpPr>
        <p:spPr>
          <a:ln/>
        </p:spPr>
      </p:sp>
      <p:sp>
        <p:nvSpPr>
          <p:cNvPr id="178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C.    Skin varies in thickness, depending on the person</a:t>
            </a:r>
            <a:r>
              <a:rPr lang="ja-JP" altLang="en-US" dirty="0">
                <a:latin typeface="Times New Roman" charset="0"/>
                <a:ea typeface="MS PGothic" charset="-128"/>
              </a:rPr>
              <a:t>’</a:t>
            </a:r>
            <a:r>
              <a:rPr lang="en-US" altLang="ja-JP" dirty="0">
                <a:latin typeface="Times New Roman" charset="0"/>
                <a:ea typeface="MS PGothic" charset="-128"/>
              </a:rPr>
              <a:t>s age and the skin</a:t>
            </a:r>
            <a:r>
              <a:rPr lang="ja-JP" altLang="en-US" dirty="0">
                <a:latin typeface="Times New Roman" charset="0"/>
                <a:ea typeface="MS PGothic" charset="-128"/>
              </a:rPr>
              <a:t>’</a:t>
            </a:r>
            <a:r>
              <a:rPr lang="en-US" altLang="ja-JP" dirty="0">
                <a:latin typeface="Times New Roman" charset="0"/>
                <a:ea typeface="MS PGothic" charset="-128"/>
              </a:rPr>
              <a:t>s location.</a:t>
            </a:r>
            <a:endParaRPr lang="en-US" altLang="ja-JP" b="1" dirty="0">
              <a:latin typeface="Times New Roman" charset="0"/>
              <a:ea typeface="MS PGothic" charset="-128"/>
            </a:endParaRPr>
          </a:p>
          <a:p>
            <a:r>
              <a:rPr lang="en-US" altLang="en-US" dirty="0">
                <a:latin typeface="Times New Roman" charset="0"/>
                <a:ea typeface="MS PGothic" charset="-128"/>
              </a:rPr>
              <a:t>       1.    Skin is thinner in the very young and the very old.</a:t>
            </a:r>
          </a:p>
          <a:p>
            <a:r>
              <a:rPr lang="en-US" altLang="en-US" dirty="0">
                <a:latin typeface="Times New Roman" charset="0"/>
                <a:ea typeface="MS PGothic" charset="-128"/>
              </a:rPr>
              <a:t>       2.    Skin is thinner on the eyelids, lips, and ears than on the scalp, back, and soles of the feet.</a:t>
            </a:r>
          </a:p>
          <a:p>
            <a:r>
              <a:rPr lang="en-US" altLang="en-US" dirty="0">
                <a:latin typeface="Times New Roman" charset="0"/>
                <a:ea typeface="MS PGothic" charset="-128"/>
              </a:rPr>
              <a:t>	</a:t>
            </a:r>
          </a:p>
        </p:txBody>
      </p:sp>
      <p:sp>
        <p:nvSpPr>
          <p:cNvPr id="178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875663DE-7FB2-5442-BB62-153F19DF2029}" type="slidenum">
              <a:rPr lang="en-US" altLang="en-US" sz="1200"/>
              <a:pPr/>
              <a:t>11</a:t>
            </a:fld>
            <a:endParaRPr lang="en-US" altLang="en-US" sz="1200" dirty="0"/>
          </a:p>
        </p:txBody>
      </p:sp>
    </p:spTree>
    <p:extLst>
      <p:ext uri="{BB962C8B-B14F-4D97-AF65-F5344CB8AC3E}">
        <p14:creationId xmlns:p14="http://schemas.microsoft.com/office/powerpoint/2010/main" val="183051925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Slide Image Placeholder 1"/>
          <p:cNvSpPr>
            <a:spLocks noGrp="1" noRot="1" noChangeAspect="1" noTextEdit="1"/>
          </p:cNvSpPr>
          <p:nvPr>
            <p:ph type="sldImg"/>
          </p:nvPr>
        </p:nvSpPr>
        <p:spPr>
          <a:ln/>
        </p:spPr>
      </p:sp>
      <p:sp>
        <p:nvSpPr>
          <p:cNvPr id="279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G.    Taser injuries</a:t>
            </a:r>
            <a:endParaRPr lang="en-US" altLang="en-US" b="1" dirty="0">
              <a:latin typeface="Times New Roman" charset="0"/>
              <a:ea typeface="MS PGothic" charset="-128"/>
            </a:endParaRPr>
          </a:p>
          <a:p>
            <a:r>
              <a:rPr lang="en-US" altLang="en-US" dirty="0">
                <a:latin typeface="Times New Roman" charset="0"/>
                <a:ea typeface="MS PGothic" charset="-128"/>
              </a:rPr>
              <a:t>       1.    In recent years, law enforcement has increased its use of Tasers.</a:t>
            </a:r>
          </a:p>
          <a:p>
            <a:r>
              <a:rPr lang="en-US" altLang="en-US" dirty="0">
                <a:latin typeface="Times New Roman" charset="0"/>
                <a:ea typeface="MS PGothic" charset="-128"/>
              </a:rPr>
              <a:t>       2.    Tasers fire two small darts (electrodes) that puncture the patient</a:t>
            </a:r>
            <a:r>
              <a:rPr lang="ja-JP" altLang="en-US" dirty="0">
                <a:latin typeface="Times New Roman" charset="0"/>
                <a:ea typeface="MS PGothic" charset="-128"/>
              </a:rPr>
              <a:t>’</a:t>
            </a:r>
            <a:r>
              <a:rPr lang="en-US" altLang="ja-JP" dirty="0">
                <a:latin typeface="Times New Roman" charset="0"/>
                <a:ea typeface="MS PGothic" charset="-128"/>
              </a:rPr>
              <a:t>s skin.</a:t>
            </a:r>
          </a:p>
          <a:p>
            <a:r>
              <a:rPr lang="en-US" altLang="en-US" dirty="0">
                <a:latin typeface="Times New Roman" charset="0"/>
                <a:ea typeface="MS PGothic" charset="-128"/>
              </a:rPr>
              <a:t>              a.    Barbs are generally treated as impaled objects and removed by a physician. </a:t>
            </a:r>
          </a:p>
          <a:p>
            <a:r>
              <a:rPr lang="en-US" altLang="en-US" dirty="0">
                <a:latin typeface="Times New Roman" charset="0"/>
                <a:ea typeface="MS PGothic" charset="-128"/>
              </a:rPr>
              <a:t>              b.    In some jurisdictions, depending on local protocol, EMTs are permitted to remove these barbs from patients.</a:t>
            </a:r>
          </a:p>
          <a:p>
            <a:r>
              <a:rPr lang="en-US" altLang="en-US" dirty="0">
                <a:latin typeface="Times New Roman" charset="0"/>
                <a:ea typeface="MS PGothic" charset="-128"/>
              </a:rPr>
              <a:t>       3.    There are potential complications for the patient when these devices have been used, particularly when the patient is experiencing certain underlying disorders.</a:t>
            </a:r>
          </a:p>
          <a:p>
            <a:r>
              <a:rPr lang="en-US" altLang="en-US" dirty="0">
                <a:latin typeface="Times New Roman" charset="0"/>
                <a:ea typeface="MS PGothic" charset="-128"/>
              </a:rPr>
              <a:t>              a.    Excited delirium is commonly associated with illegal drug ingestion.</a:t>
            </a:r>
          </a:p>
          <a:p>
            <a:r>
              <a:rPr lang="en-US" altLang="en-US" dirty="0">
                <a:latin typeface="Times New Roman" charset="0"/>
                <a:ea typeface="MS PGothic" charset="-128"/>
              </a:rPr>
              <a:t>              b.    Excited delirium is a true emergency and warrants assisted ALS response.</a:t>
            </a:r>
          </a:p>
          <a:p>
            <a:r>
              <a:rPr lang="en-US" altLang="en-US" dirty="0">
                <a:latin typeface="Times New Roman" charset="0"/>
                <a:ea typeface="MS PGothic" charset="-128"/>
              </a:rPr>
              <a:t>              c.    Using a Taser device in patients with true excited delirium has been previously associated with dysrhythmias and sudden cardiac arrest.</a:t>
            </a:r>
          </a:p>
          <a:p>
            <a:r>
              <a:rPr lang="en-US" altLang="en-US" dirty="0">
                <a:latin typeface="Times New Roman" charset="0"/>
                <a:ea typeface="MS PGothic" charset="-128"/>
              </a:rPr>
              <a:t>        4.   Make sure you have access to an AED when you respond to patients who have been exposed to Taser shots.</a:t>
            </a:r>
          </a:p>
        </p:txBody>
      </p:sp>
      <p:sp>
        <p:nvSpPr>
          <p:cNvPr id="279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FFFD0D80-D74A-4C45-A259-6B754BF424C7}" type="slidenum">
              <a:rPr lang="en-US" altLang="en-US" sz="1200"/>
              <a:pPr/>
              <a:t>101</a:t>
            </a:fld>
            <a:endParaRPr lang="en-US" altLang="en-US" sz="1200" dirty="0"/>
          </a:p>
        </p:txBody>
      </p:sp>
    </p:spTree>
    <p:extLst>
      <p:ext uri="{BB962C8B-B14F-4D97-AF65-F5344CB8AC3E}">
        <p14:creationId xmlns:p14="http://schemas.microsoft.com/office/powerpoint/2010/main" val="101063114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Slide Image Placeholder 1"/>
          <p:cNvSpPr>
            <a:spLocks noGrp="1" noRot="1" noChangeAspect="1" noTextEdit="1"/>
          </p:cNvSpPr>
          <p:nvPr>
            <p:ph type="sldImg"/>
          </p:nvPr>
        </p:nvSpPr>
        <p:spPr>
          <a:ln/>
        </p:spPr>
      </p:sp>
      <p:sp>
        <p:nvSpPr>
          <p:cNvPr id="280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H.    Radiation burns</a:t>
            </a:r>
            <a:endParaRPr lang="en-US" altLang="en-US" b="1" dirty="0">
              <a:latin typeface="Times New Roman" charset="0"/>
              <a:ea typeface="MS PGothic" charset="-128"/>
            </a:endParaRPr>
          </a:p>
          <a:p>
            <a:r>
              <a:rPr lang="en-US" altLang="en-US" dirty="0">
                <a:latin typeface="Times New Roman" charset="0"/>
                <a:ea typeface="MS PGothic" charset="-128"/>
              </a:rPr>
              <a:t>        1.    Potential threats include incidents related to the use and transportation of radioactive isotopes and intentionally released radioactivity in terrorist attacks.</a:t>
            </a:r>
          </a:p>
          <a:p>
            <a:r>
              <a:rPr lang="en-US" altLang="en-US" dirty="0">
                <a:latin typeface="Times New Roman" charset="0"/>
                <a:ea typeface="MS PGothic" charset="-128"/>
              </a:rPr>
              <a:t>        2.    First determine if there has been a radiation exposure and then attempt to determine whether ongoing exposure continues to exist.</a:t>
            </a:r>
          </a:p>
        </p:txBody>
      </p:sp>
      <p:sp>
        <p:nvSpPr>
          <p:cNvPr id="2805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FC8C22F8-BC84-BF46-9099-42E08CDCEC10}" type="slidenum">
              <a:rPr lang="en-US" altLang="en-US" sz="1200"/>
              <a:pPr/>
              <a:t>102</a:t>
            </a:fld>
            <a:endParaRPr lang="en-US" altLang="en-US" sz="1200" dirty="0"/>
          </a:p>
        </p:txBody>
      </p:sp>
    </p:spTree>
    <p:extLst>
      <p:ext uri="{BB962C8B-B14F-4D97-AF65-F5344CB8AC3E}">
        <p14:creationId xmlns:p14="http://schemas.microsoft.com/office/powerpoint/2010/main" val="122942266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Slide Image Placeholder 1"/>
          <p:cNvSpPr>
            <a:spLocks noGrp="1" noRot="1" noChangeAspect="1" noTextEdit="1"/>
          </p:cNvSpPr>
          <p:nvPr>
            <p:ph type="sldImg"/>
          </p:nvPr>
        </p:nvSpPr>
        <p:spPr>
          <a:ln/>
        </p:spPr>
      </p:sp>
      <p:sp>
        <p:nvSpPr>
          <p:cNvPr id="2816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3.    Three types of ionizing radiation:</a:t>
            </a:r>
          </a:p>
          <a:p>
            <a:r>
              <a:rPr lang="en-US" altLang="en-US" dirty="0">
                <a:latin typeface="Times New Roman" charset="0"/>
                <a:ea typeface="MS PGothic" charset="-128"/>
              </a:rPr>
              <a:t>       a.    Alpha</a:t>
            </a:r>
          </a:p>
          <a:p>
            <a:r>
              <a:rPr lang="en-US" altLang="en-US" dirty="0">
                <a:latin typeface="Times New Roman" charset="0"/>
                <a:ea typeface="MS PGothic" charset="-128"/>
              </a:rPr>
              <a:t>              i.    Have little penetrating energy and easily stopped by the skin.</a:t>
            </a:r>
          </a:p>
          <a:p>
            <a:r>
              <a:rPr lang="en-US" altLang="en-US" dirty="0">
                <a:latin typeface="Times New Roman" charset="0"/>
                <a:ea typeface="MS PGothic" charset="-128"/>
              </a:rPr>
              <a:t>       b.    Beta</a:t>
            </a:r>
          </a:p>
          <a:p>
            <a:r>
              <a:rPr lang="en-US" altLang="en-US" dirty="0">
                <a:latin typeface="Times New Roman" charset="0"/>
                <a:ea typeface="MS PGothic" charset="-128"/>
              </a:rPr>
              <a:t>              i.    Beta particles have greater penetrating power and can travel much farther in air than alpha particles.</a:t>
            </a:r>
          </a:p>
          <a:p>
            <a:r>
              <a:rPr lang="en-US" altLang="en-US" dirty="0">
                <a:latin typeface="Times New Roman" charset="0"/>
                <a:ea typeface="MS PGothic" charset="-128"/>
              </a:rPr>
              <a:t>              </a:t>
            </a:r>
            <a:r>
              <a:rPr lang="en-US" altLang="en-US" dirty="0" err="1">
                <a:latin typeface="Times New Roman" charset="0"/>
                <a:ea typeface="MS PGothic" charset="-128"/>
              </a:rPr>
              <a:t>ii.</a:t>
            </a:r>
            <a:r>
              <a:rPr lang="en-US" altLang="en-US" dirty="0">
                <a:latin typeface="Times New Roman" charset="0"/>
                <a:ea typeface="MS PGothic" charset="-128"/>
              </a:rPr>
              <a:t>   Can penetrate the skin but can be blocked by simple protective clothing designed for this purpose.</a:t>
            </a:r>
          </a:p>
          <a:p>
            <a:r>
              <a:rPr lang="en-US" altLang="en-US" dirty="0">
                <a:latin typeface="Times New Roman" charset="0"/>
                <a:ea typeface="MS PGothic" charset="-128"/>
              </a:rPr>
              <a:t>        c.   Gamma</a:t>
            </a:r>
          </a:p>
          <a:p>
            <a:r>
              <a:rPr lang="en-US" altLang="en-US" dirty="0">
                <a:latin typeface="Times New Roman" charset="0"/>
                <a:ea typeface="MS PGothic" charset="-128"/>
              </a:rPr>
              <a:t>              i.    The threat from gamma radiation is directly proportional to its wavelength.</a:t>
            </a:r>
          </a:p>
          <a:p>
            <a:r>
              <a:rPr lang="en-US" altLang="en-US" dirty="0">
                <a:latin typeface="Times New Roman" charset="0"/>
                <a:ea typeface="MS PGothic" charset="-128"/>
              </a:rPr>
              <a:t>              ii.    Very penetrating and easily passes through the body and solid materials</a:t>
            </a:r>
          </a:p>
          <a:p>
            <a:endParaRPr lang="en-US" altLang="en-US" dirty="0">
              <a:latin typeface="Times New Roman" charset="0"/>
              <a:ea typeface="MS PGothic" charset="-128"/>
            </a:endParaRPr>
          </a:p>
          <a:p>
            <a:endParaRPr lang="en-US" altLang="en-US" dirty="0">
              <a:latin typeface="Times New Roman" charset="0"/>
              <a:ea typeface="MS PGothic" charset="-128"/>
            </a:endParaRPr>
          </a:p>
        </p:txBody>
      </p:sp>
      <p:sp>
        <p:nvSpPr>
          <p:cNvPr id="2816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1F877536-6B72-1841-A444-D0BDC4D7457A}" type="slidenum">
              <a:rPr lang="en-US" altLang="en-US" sz="1200"/>
              <a:pPr/>
              <a:t>103</a:t>
            </a:fld>
            <a:endParaRPr lang="en-US" altLang="en-US" sz="1200" dirty="0"/>
          </a:p>
        </p:txBody>
      </p:sp>
    </p:spTree>
    <p:extLst>
      <p:ext uri="{BB962C8B-B14F-4D97-AF65-F5344CB8AC3E}">
        <p14:creationId xmlns:p14="http://schemas.microsoft.com/office/powerpoint/2010/main" val="196654606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Slide Image Placeholder 1"/>
          <p:cNvSpPr>
            <a:spLocks noGrp="1" noRot="1" noChangeAspect="1" noTextEdit="1"/>
          </p:cNvSpPr>
          <p:nvPr>
            <p:ph type="sldImg"/>
          </p:nvPr>
        </p:nvSpPr>
        <p:spPr>
          <a:ln/>
        </p:spPr>
      </p:sp>
      <p:sp>
        <p:nvSpPr>
          <p:cNvPr id="2826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4.    Most ionizing radiation accidents involve gamma radiation (x-rays).</a:t>
            </a:r>
          </a:p>
          <a:p>
            <a:r>
              <a:rPr lang="en-US" altLang="en-US" dirty="0">
                <a:latin typeface="Times New Roman" charset="0"/>
                <a:ea typeface="MS PGothic" charset="-128"/>
              </a:rPr>
              <a:t>5.    People who have sustained a radiation exposure generally do not pose a risk to others, but in incidents involving explosions, patients may be contaminated.</a:t>
            </a:r>
          </a:p>
          <a:p>
            <a:r>
              <a:rPr lang="en-US" altLang="en-US" dirty="0">
                <a:latin typeface="Times New Roman" charset="0"/>
                <a:ea typeface="MS PGothic" charset="-128"/>
              </a:rPr>
              <a:t>6.    Management of radiation burns</a:t>
            </a:r>
          </a:p>
          <a:p>
            <a:r>
              <a:rPr lang="en-US" altLang="en-US" dirty="0">
                <a:latin typeface="Times New Roman" charset="0"/>
                <a:ea typeface="MS PGothic" charset="-128"/>
              </a:rPr>
              <a:t>       a.    Maintain a safe distance and wait for the hazmat team to decontaminate the patient before initiating care.</a:t>
            </a:r>
          </a:p>
          <a:p>
            <a:r>
              <a:rPr lang="en-US" altLang="en-US" dirty="0">
                <a:latin typeface="Times New Roman" charset="0"/>
                <a:ea typeface="MS PGothic" charset="-128"/>
              </a:rPr>
              <a:t>       b.    Most contaminants can be removed by simply removing the patient</a:t>
            </a:r>
            <a:r>
              <a:rPr lang="ja-JP" altLang="en-US" dirty="0">
                <a:latin typeface="Times New Roman" charset="0"/>
                <a:ea typeface="MS PGothic" charset="-128"/>
              </a:rPr>
              <a:t>’</a:t>
            </a:r>
            <a:r>
              <a:rPr lang="en-US" altLang="ja-JP" dirty="0">
                <a:latin typeface="Times New Roman" charset="0"/>
                <a:ea typeface="MS PGothic" charset="-128"/>
              </a:rPr>
              <a:t>s clothes. Call for additional resources.</a:t>
            </a:r>
          </a:p>
          <a:p>
            <a:r>
              <a:rPr lang="en-US" altLang="en-US" dirty="0">
                <a:latin typeface="Times New Roman" charset="0"/>
                <a:ea typeface="MS PGothic" charset="-128"/>
              </a:rPr>
              <a:t>       </a:t>
            </a:r>
            <a:r>
              <a:rPr lang="en-US" altLang="en-US" dirty="0" err="1">
                <a:latin typeface="Times New Roman" charset="0"/>
                <a:ea typeface="MS PGothic" charset="-128"/>
              </a:rPr>
              <a:t>c.</a:t>
            </a:r>
            <a:r>
              <a:rPr lang="en-US" altLang="en-US" dirty="0">
                <a:latin typeface="Times New Roman" charset="0"/>
                <a:ea typeface="MS PGothic" charset="-128"/>
              </a:rPr>
              <a:t>    Once there is no threat to you, begin treating the XABCs and treat the patient for any burns or trauma.</a:t>
            </a:r>
          </a:p>
          <a:p>
            <a:r>
              <a:rPr lang="en-US" altLang="en-US" dirty="0">
                <a:latin typeface="Times New Roman" charset="0"/>
                <a:ea typeface="MS PGothic" charset="-128"/>
              </a:rPr>
              <a:t>       </a:t>
            </a:r>
            <a:r>
              <a:rPr lang="en-US" altLang="en-US" dirty="0" err="1">
                <a:latin typeface="Times New Roman" charset="0"/>
                <a:ea typeface="MS PGothic" charset="-128"/>
              </a:rPr>
              <a:t>d.</a:t>
            </a:r>
            <a:r>
              <a:rPr lang="en-US" altLang="en-US" dirty="0">
                <a:latin typeface="Times New Roman" charset="0"/>
                <a:ea typeface="MS PGothic" charset="-128"/>
              </a:rPr>
              <a:t>    Irrigate open wounds.</a:t>
            </a:r>
          </a:p>
        </p:txBody>
      </p:sp>
      <p:sp>
        <p:nvSpPr>
          <p:cNvPr id="2826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3E49748F-C96D-5B40-928B-78057BA1DE87}" type="slidenum">
              <a:rPr lang="en-US" altLang="en-US" sz="1200"/>
              <a:pPr/>
              <a:t>104</a:t>
            </a:fld>
            <a:endParaRPr lang="en-US" altLang="en-US" sz="1200" dirty="0"/>
          </a:p>
        </p:txBody>
      </p:sp>
    </p:spTree>
    <p:extLst>
      <p:ext uri="{BB962C8B-B14F-4D97-AF65-F5344CB8AC3E}">
        <p14:creationId xmlns:p14="http://schemas.microsoft.com/office/powerpoint/2010/main" val="1966319897"/>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Slide Image Placeholder 1"/>
          <p:cNvSpPr>
            <a:spLocks noGrp="1" noRot="1" noChangeAspect="1" noTextEdit="1"/>
          </p:cNvSpPr>
          <p:nvPr>
            <p:ph type="sldImg"/>
          </p:nvPr>
        </p:nvSpPr>
        <p:spPr>
          <a:ln/>
        </p:spPr>
      </p:sp>
      <p:sp>
        <p:nvSpPr>
          <p:cNvPr id="283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e.    Notify the emergency department.</a:t>
            </a:r>
          </a:p>
          <a:p>
            <a:r>
              <a:rPr lang="en-US" altLang="en-US" dirty="0">
                <a:latin typeface="Times New Roman" charset="0"/>
                <a:ea typeface="MS PGothic" charset="-128"/>
              </a:rPr>
              <a:t>f.     Identify the radioactive source and the length of the patient</a:t>
            </a:r>
            <a:r>
              <a:rPr lang="ja-JP" altLang="en-US" dirty="0">
                <a:latin typeface="Times New Roman" charset="0"/>
                <a:ea typeface="MS PGothic" charset="-128"/>
              </a:rPr>
              <a:t>’</a:t>
            </a:r>
            <a:r>
              <a:rPr lang="en-US" altLang="ja-JP" dirty="0">
                <a:latin typeface="Times New Roman" charset="0"/>
                <a:ea typeface="MS PGothic" charset="-128"/>
              </a:rPr>
              <a:t>s exposure to it.</a:t>
            </a:r>
          </a:p>
          <a:p>
            <a:r>
              <a:rPr lang="en-US" altLang="en-US" dirty="0">
                <a:latin typeface="Times New Roman" charset="0"/>
                <a:ea typeface="MS PGothic" charset="-128"/>
              </a:rPr>
              <a:t>g.    Limit your duration of exposure, increase your distance from the source, and attempt to place shielding between yourself and sources of gamma radiation.</a:t>
            </a:r>
          </a:p>
        </p:txBody>
      </p:sp>
      <p:sp>
        <p:nvSpPr>
          <p:cNvPr id="2836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4760D4B8-1EEE-D84D-8875-5FD3CE091117}" type="slidenum">
              <a:rPr lang="en-US" altLang="en-US" sz="1200"/>
              <a:pPr/>
              <a:t>105</a:t>
            </a:fld>
            <a:endParaRPr lang="en-US" altLang="en-US" sz="1200" dirty="0"/>
          </a:p>
        </p:txBody>
      </p:sp>
    </p:spTree>
    <p:extLst>
      <p:ext uri="{BB962C8B-B14F-4D97-AF65-F5344CB8AC3E}">
        <p14:creationId xmlns:p14="http://schemas.microsoft.com/office/powerpoint/2010/main" val="31266519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Slide Image Placeholder 1"/>
          <p:cNvSpPr>
            <a:spLocks noGrp="1" noRot="1" noChangeAspect="1" noTextEdit="1"/>
          </p:cNvSpPr>
          <p:nvPr>
            <p:ph type="sldImg"/>
          </p:nvPr>
        </p:nvSpPr>
        <p:spPr>
          <a:ln/>
        </p:spPr>
      </p:sp>
      <p:sp>
        <p:nvSpPr>
          <p:cNvPr id="284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X. Dressing and Bandaging</a:t>
            </a:r>
          </a:p>
          <a:p>
            <a:r>
              <a:rPr lang="en-US" altLang="en-US" dirty="0">
                <a:latin typeface="Times New Roman" charset="0"/>
                <a:ea typeface="MS PGothic" charset="-128"/>
              </a:rPr>
              <a:t>A.    All wounds require bandaging.</a:t>
            </a:r>
            <a:endParaRPr lang="en-US" altLang="en-US" b="1" dirty="0">
              <a:latin typeface="Times New Roman" charset="0"/>
              <a:ea typeface="MS PGothic" charset="-128"/>
            </a:endParaRPr>
          </a:p>
          <a:p>
            <a:r>
              <a:rPr lang="en-US" sz="1200" kern="1200" dirty="0">
                <a:solidFill>
                  <a:schemeClr val="tx1"/>
                </a:solidFill>
                <a:effectLst/>
                <a:latin typeface="Times New Roman" charset="0"/>
                <a:ea typeface="MS PGothic" charset="-128"/>
                <a:cs typeface="+mn-cs"/>
              </a:rPr>
              <a:t>       </a:t>
            </a:r>
            <a:r>
              <a:rPr lang="en-US" sz="1200" kern="1200" dirty="0">
                <a:solidFill>
                  <a:schemeClr val="tx1"/>
                </a:solidFill>
                <a:effectLst/>
                <a:latin typeface="Times New Roman" pitchFamily="18" charset="0"/>
                <a:ea typeface="MS PGothic" pitchFamily="34" charset="-128"/>
                <a:cs typeface="+mn-cs"/>
              </a:rPr>
              <a:t>1.   Dressings and bandages have three functions:</a:t>
            </a:r>
          </a:p>
          <a:p>
            <a:r>
              <a:rPr lang="en-US" sz="1200" kern="1200" dirty="0">
                <a:solidFill>
                  <a:schemeClr val="tx1"/>
                </a:solidFill>
                <a:effectLst/>
                <a:latin typeface="Times New Roman" pitchFamily="18" charset="0"/>
                <a:ea typeface="MS PGothic" pitchFamily="34" charset="-128"/>
                <a:cs typeface="+mn-cs"/>
              </a:rPr>
              <a:t>             a.   To control bleeding</a:t>
            </a:r>
          </a:p>
          <a:p>
            <a:r>
              <a:rPr lang="en-US" sz="1200" kern="1200" dirty="0">
                <a:solidFill>
                  <a:schemeClr val="tx1"/>
                </a:solidFill>
                <a:effectLst/>
                <a:latin typeface="Times New Roman" pitchFamily="18" charset="0"/>
                <a:ea typeface="MS PGothic" pitchFamily="34" charset="-128"/>
                <a:cs typeface="+mn-cs"/>
              </a:rPr>
              <a:t>             b.   To protect the wound from further damage</a:t>
            </a:r>
          </a:p>
          <a:p>
            <a:r>
              <a:rPr lang="en-US" sz="1200" kern="1200" dirty="0">
                <a:solidFill>
                  <a:schemeClr val="tx1"/>
                </a:solidFill>
                <a:effectLst/>
                <a:latin typeface="Times New Roman" pitchFamily="18" charset="0"/>
                <a:ea typeface="MS PGothic" pitchFamily="34" charset="-128"/>
                <a:cs typeface="+mn-cs"/>
              </a:rPr>
              <a:t>             c.    To prevent further contamination and infection</a:t>
            </a:r>
          </a:p>
        </p:txBody>
      </p:sp>
      <p:sp>
        <p:nvSpPr>
          <p:cNvPr id="2846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018FE4E3-7375-B94A-8C1B-6BA6093A2266}" type="slidenum">
              <a:rPr lang="en-US" altLang="en-US" sz="1200"/>
              <a:pPr/>
              <a:t>106</a:t>
            </a:fld>
            <a:endParaRPr lang="en-US" altLang="en-US" sz="1200" dirty="0"/>
          </a:p>
        </p:txBody>
      </p:sp>
    </p:spTree>
    <p:extLst>
      <p:ext uri="{BB962C8B-B14F-4D97-AF65-F5344CB8AC3E}">
        <p14:creationId xmlns:p14="http://schemas.microsoft.com/office/powerpoint/2010/main" val="71464963"/>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Slide Image Placeholder 1"/>
          <p:cNvSpPr>
            <a:spLocks noGrp="1" noRot="1" noChangeAspect="1" noTextEdit="1"/>
          </p:cNvSpPr>
          <p:nvPr>
            <p:ph type="sldImg"/>
          </p:nvPr>
        </p:nvSpPr>
        <p:spPr>
          <a:ln/>
        </p:spPr>
      </p:sp>
      <p:sp>
        <p:nvSpPr>
          <p:cNvPr id="285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1.    Dressings and bandages have three functions:</a:t>
            </a:r>
          </a:p>
          <a:p>
            <a:r>
              <a:rPr lang="en-US" altLang="en-US" dirty="0">
                <a:latin typeface="Times New Roman" charset="0"/>
                <a:ea typeface="MS PGothic" charset="-128"/>
              </a:rPr>
              <a:t>       a.    To control bleeding</a:t>
            </a:r>
          </a:p>
          <a:p>
            <a:r>
              <a:rPr lang="en-US" altLang="en-US" dirty="0">
                <a:latin typeface="Times New Roman" charset="0"/>
                <a:ea typeface="MS PGothic" charset="-128"/>
              </a:rPr>
              <a:t>       b.    To protect the wound from further damage</a:t>
            </a:r>
          </a:p>
          <a:p>
            <a:r>
              <a:rPr lang="en-US" altLang="en-US" dirty="0">
                <a:latin typeface="Times New Roman" charset="0"/>
                <a:ea typeface="MS PGothic" charset="-128"/>
              </a:rPr>
              <a:t>       c.    To prevent further contamination and infection</a:t>
            </a:r>
          </a:p>
        </p:txBody>
      </p:sp>
      <p:sp>
        <p:nvSpPr>
          <p:cNvPr id="285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2585F27A-6FB0-2C4E-A17B-1E5BA8D52A46}" type="slidenum">
              <a:rPr lang="en-US" altLang="en-US" sz="1200"/>
              <a:pPr/>
              <a:t>107</a:t>
            </a:fld>
            <a:endParaRPr lang="en-US" altLang="en-US" sz="1200" dirty="0"/>
          </a:p>
        </p:txBody>
      </p:sp>
    </p:spTree>
    <p:extLst>
      <p:ext uri="{BB962C8B-B14F-4D97-AF65-F5344CB8AC3E}">
        <p14:creationId xmlns:p14="http://schemas.microsoft.com/office/powerpoint/2010/main" val="668274468"/>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Slide Image Placeholder 1"/>
          <p:cNvSpPr>
            <a:spLocks noGrp="1" noRot="1" noChangeAspect="1" noTextEdit="1"/>
          </p:cNvSpPr>
          <p:nvPr>
            <p:ph type="sldImg"/>
          </p:nvPr>
        </p:nvSpPr>
        <p:spPr>
          <a:ln/>
        </p:spPr>
      </p:sp>
      <p:sp>
        <p:nvSpPr>
          <p:cNvPr id="286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B.    Sterile dressings</a:t>
            </a:r>
            <a:endParaRPr lang="en-US" altLang="en-US" b="1" dirty="0">
              <a:latin typeface="Times New Roman" charset="0"/>
              <a:ea typeface="MS PGothic" charset="-128"/>
            </a:endParaRPr>
          </a:p>
          <a:p>
            <a:r>
              <a:rPr lang="en-US" altLang="en-US" dirty="0">
                <a:latin typeface="Times New Roman" charset="0"/>
                <a:ea typeface="MS PGothic" charset="-128"/>
              </a:rPr>
              <a:t>       1.    Most wounds will be covered by:</a:t>
            </a:r>
          </a:p>
          <a:p>
            <a:r>
              <a:rPr lang="en-US" altLang="en-US" dirty="0">
                <a:latin typeface="Times New Roman" charset="0"/>
                <a:ea typeface="MS PGothic" charset="-128"/>
              </a:rPr>
              <a:t>              a.    Conventional 4 </a:t>
            </a:r>
            <a:r>
              <a:rPr lang="en-US" altLang="en-US" dirty="0">
                <a:latin typeface="Times New Roman" charset="0"/>
                <a:ea typeface="MS PGothic" charset="-128"/>
                <a:sym typeface="Symbol" charset="2"/>
              </a:rPr>
              <a:t></a:t>
            </a:r>
            <a:r>
              <a:rPr lang="en-US" altLang="en-US" dirty="0">
                <a:latin typeface="Times New Roman" charset="0"/>
                <a:ea typeface="MS PGothic" charset="-128"/>
              </a:rPr>
              <a:t> 4</a:t>
            </a:r>
            <a:r>
              <a:rPr lang="en-US" altLang="en-US" dirty="0"/>
              <a:t>-inch</a:t>
            </a:r>
            <a:r>
              <a:rPr lang="en-US" altLang="en-US" dirty="0">
                <a:latin typeface="Times New Roman" charset="0"/>
                <a:ea typeface="MS PGothic" charset="-128"/>
              </a:rPr>
              <a:t> and 4 </a:t>
            </a:r>
            <a:r>
              <a:rPr lang="en-US" altLang="en-US" dirty="0">
                <a:latin typeface="Times New Roman" charset="0"/>
                <a:ea typeface="MS PGothic" charset="-128"/>
                <a:sym typeface="Symbol" charset="2"/>
              </a:rPr>
              <a:t></a:t>
            </a:r>
            <a:r>
              <a:rPr lang="en-US" altLang="en-US" dirty="0">
                <a:latin typeface="Times New Roman" charset="0"/>
                <a:ea typeface="MS PGothic" charset="-128"/>
              </a:rPr>
              <a:t> 8</a:t>
            </a:r>
            <a:r>
              <a:rPr lang="en-US" altLang="en-US" dirty="0"/>
              <a:t>-inch</a:t>
            </a:r>
            <a:r>
              <a:rPr lang="en-US" altLang="en-US" dirty="0">
                <a:latin typeface="Times New Roman" charset="0"/>
                <a:ea typeface="MS PGothic" charset="-128"/>
              </a:rPr>
              <a:t> gauze pads</a:t>
            </a:r>
          </a:p>
          <a:p>
            <a:r>
              <a:rPr lang="en-US" altLang="en-US" dirty="0">
                <a:latin typeface="Times New Roman" charset="0"/>
                <a:ea typeface="MS PGothic" charset="-128"/>
              </a:rPr>
              <a:t>              b.  Assorted small adhesive-type dressings and soft self-adherent roller dressings</a:t>
            </a:r>
          </a:p>
          <a:p>
            <a:r>
              <a:rPr lang="en-US" altLang="en-US" dirty="0">
                <a:latin typeface="Times New Roman" charset="0"/>
                <a:ea typeface="MS PGothic" charset="-128"/>
              </a:rPr>
              <a:t>       2.    The universal dressing is ideal for covering large open wounds.</a:t>
            </a:r>
          </a:p>
        </p:txBody>
      </p:sp>
      <p:sp>
        <p:nvSpPr>
          <p:cNvPr id="286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6FDFB9DB-F687-1641-93D0-8849652F1181}" type="slidenum">
              <a:rPr lang="en-US" altLang="en-US" sz="1200"/>
              <a:pPr/>
              <a:t>108</a:t>
            </a:fld>
            <a:endParaRPr lang="en-US" altLang="en-US" sz="1200" dirty="0"/>
          </a:p>
        </p:txBody>
      </p:sp>
    </p:spTree>
    <p:extLst>
      <p:ext uri="{BB962C8B-B14F-4D97-AF65-F5344CB8AC3E}">
        <p14:creationId xmlns:p14="http://schemas.microsoft.com/office/powerpoint/2010/main" val="34950986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Slide Image Placeholder 1"/>
          <p:cNvSpPr>
            <a:spLocks noGrp="1" noRot="1" noChangeAspect="1" noTextEdit="1"/>
          </p:cNvSpPr>
          <p:nvPr>
            <p:ph type="sldImg"/>
          </p:nvPr>
        </p:nvSpPr>
        <p:spPr>
          <a:ln/>
        </p:spPr>
      </p:sp>
      <p:sp>
        <p:nvSpPr>
          <p:cNvPr id="287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3.    Gauze pads are appropriate for smaller wounds.</a:t>
            </a:r>
          </a:p>
          <a:p>
            <a:r>
              <a:rPr lang="en-US" altLang="en-US" dirty="0">
                <a:latin typeface="Times New Roman" charset="0"/>
                <a:ea typeface="MS PGothic" charset="-128"/>
              </a:rPr>
              <a:t>4.    Adhesive-type dressings are useful for minor wounds.</a:t>
            </a:r>
          </a:p>
          <a:p>
            <a:r>
              <a:rPr lang="en-US" altLang="en-US" dirty="0">
                <a:latin typeface="Times New Roman" charset="0"/>
                <a:ea typeface="MS PGothic" charset="-128"/>
              </a:rPr>
              <a:t>5.    Occlusive dressings prevent air and liquids from entering (or exiting) the wound.</a:t>
            </a:r>
          </a:p>
          <a:p>
            <a:r>
              <a:rPr lang="en-US" altLang="en-US" dirty="0">
                <a:latin typeface="Times New Roman" charset="0"/>
                <a:ea typeface="MS PGothic" charset="-128"/>
              </a:rPr>
              <a:t>       a.    Made of Vaseline gauze, aluminum foil, or plastic</a:t>
            </a:r>
          </a:p>
          <a:p>
            <a:r>
              <a:rPr lang="en-US" altLang="en-US" dirty="0">
                <a:latin typeface="Times New Roman" charset="0"/>
                <a:ea typeface="MS PGothic" charset="-128"/>
              </a:rPr>
              <a:t>       b.    Used to cover sucking chest wounds, abdominal eviscerations, penetrating back wounds, and neck injuries</a:t>
            </a:r>
          </a:p>
        </p:txBody>
      </p:sp>
      <p:sp>
        <p:nvSpPr>
          <p:cNvPr id="287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E2EC0D27-A4CA-E34F-B706-418843640998}" type="slidenum">
              <a:rPr lang="en-US" altLang="en-US" sz="1200"/>
              <a:pPr/>
              <a:t>109</a:t>
            </a:fld>
            <a:endParaRPr lang="en-US" altLang="en-US" sz="1200" dirty="0"/>
          </a:p>
        </p:txBody>
      </p:sp>
    </p:spTree>
    <p:extLst>
      <p:ext uri="{BB962C8B-B14F-4D97-AF65-F5344CB8AC3E}">
        <p14:creationId xmlns:p14="http://schemas.microsoft.com/office/powerpoint/2010/main" val="84454331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Slide Image Placeholder 1"/>
          <p:cNvSpPr>
            <a:spLocks noGrp="1" noRot="1" noChangeAspect="1" noTextEdit="1"/>
          </p:cNvSpPr>
          <p:nvPr>
            <p:ph type="sldImg"/>
          </p:nvPr>
        </p:nvSpPr>
        <p:spPr>
          <a:ln/>
        </p:spPr>
      </p:sp>
      <p:sp>
        <p:nvSpPr>
          <p:cNvPr id="2887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C.    Bandages</a:t>
            </a:r>
            <a:endParaRPr lang="en-US" altLang="en-US" b="1" dirty="0">
              <a:latin typeface="Times New Roman" charset="0"/>
              <a:ea typeface="MS PGothic" charset="-128"/>
            </a:endParaRPr>
          </a:p>
          <a:p>
            <a:r>
              <a:rPr lang="en-US" altLang="en-US" dirty="0">
                <a:latin typeface="Times New Roman" charset="0"/>
                <a:ea typeface="MS PGothic" charset="-128"/>
              </a:rPr>
              <a:t>       1.    To keep dressings in place during transport, you can use:</a:t>
            </a:r>
          </a:p>
          <a:p>
            <a:r>
              <a:rPr lang="en-US" altLang="en-US" dirty="0">
                <a:latin typeface="Times New Roman" charset="0"/>
                <a:ea typeface="MS PGothic" charset="-128"/>
              </a:rPr>
              <a:t>              a.    Soft roller bandages</a:t>
            </a:r>
          </a:p>
          <a:p>
            <a:r>
              <a:rPr lang="en-US" altLang="en-US" dirty="0">
                <a:latin typeface="Times New Roman" charset="0"/>
                <a:ea typeface="MS PGothic" charset="-128"/>
              </a:rPr>
              <a:t>              b.    Rolls of gauze</a:t>
            </a:r>
          </a:p>
          <a:p>
            <a:r>
              <a:rPr lang="en-US" altLang="en-US" dirty="0">
                <a:latin typeface="Times New Roman" charset="0"/>
                <a:ea typeface="MS PGothic" charset="-128"/>
              </a:rPr>
              <a:t>              c.    Triangular bandages</a:t>
            </a:r>
          </a:p>
          <a:p>
            <a:r>
              <a:rPr lang="en-US" altLang="en-US" dirty="0">
                <a:latin typeface="Times New Roman" charset="0"/>
                <a:ea typeface="MS PGothic" charset="-128"/>
              </a:rPr>
              <a:t>              d.    Adhesive tape</a:t>
            </a:r>
          </a:p>
          <a:p>
            <a:r>
              <a:rPr lang="en-US" altLang="en-US" dirty="0">
                <a:latin typeface="Times New Roman" charset="0"/>
                <a:ea typeface="MS PGothic" charset="-128"/>
              </a:rPr>
              <a:t>        2.   Self-adherent, soft roller bandages are easiest to use.</a:t>
            </a:r>
          </a:p>
        </p:txBody>
      </p:sp>
      <p:sp>
        <p:nvSpPr>
          <p:cNvPr id="2887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A5D4D96E-2B18-B743-A368-26FD48E4EA87}" type="slidenum">
              <a:rPr lang="en-US" altLang="en-US" sz="1200"/>
              <a:pPr/>
              <a:t>110</a:t>
            </a:fld>
            <a:endParaRPr lang="en-US" altLang="en-US" sz="1200" dirty="0"/>
          </a:p>
        </p:txBody>
      </p:sp>
    </p:spTree>
    <p:extLst>
      <p:ext uri="{BB962C8B-B14F-4D97-AF65-F5344CB8AC3E}">
        <p14:creationId xmlns:p14="http://schemas.microsoft.com/office/powerpoint/2010/main" val="15201057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Slide Image Placeholder 1"/>
          <p:cNvSpPr>
            <a:spLocks noGrp="1" noRot="1" noChangeAspect="1" noTextEdit="1"/>
          </p:cNvSpPr>
          <p:nvPr>
            <p:ph type="sldImg"/>
          </p:nvPr>
        </p:nvSpPr>
        <p:spPr>
          <a:ln/>
        </p:spPr>
      </p:sp>
      <p:sp>
        <p:nvSpPr>
          <p:cNvPr id="179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D.    Anatomy</a:t>
            </a:r>
            <a:endParaRPr lang="en-US" altLang="en-US" b="1" dirty="0">
              <a:latin typeface="Times New Roman" charset="0"/>
              <a:ea typeface="MS PGothic" charset="-128"/>
            </a:endParaRPr>
          </a:p>
          <a:p>
            <a:r>
              <a:rPr lang="en-US" altLang="en-US" dirty="0">
                <a:latin typeface="Times New Roman" charset="0"/>
                <a:ea typeface="MS PGothic" charset="-128"/>
              </a:rPr>
              <a:t>       1.    The skin has two principal layers: the epidermis and the dermis.</a:t>
            </a:r>
          </a:p>
          <a:p>
            <a:r>
              <a:rPr lang="en-US" altLang="en-US" dirty="0">
                <a:latin typeface="Times New Roman" charset="0"/>
                <a:ea typeface="MS PGothic" charset="-128"/>
              </a:rPr>
              <a:t>               a.    The epidermis is the tough, external layer that forms a watertight covering for the body.</a:t>
            </a: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The epidermis is composed of several layers.</a:t>
            </a:r>
          </a:p>
          <a:p>
            <a:r>
              <a:rPr lang="en-US" altLang="en-US" dirty="0">
                <a:latin typeface="Times New Roman" charset="0"/>
                <a:ea typeface="MS PGothic" charset="-128"/>
              </a:rPr>
              <a:t>               b.    The dermis is the inner layer of the skin.</a:t>
            </a:r>
          </a:p>
          <a:p>
            <a:r>
              <a:rPr lang="en-US" altLang="en-US" dirty="0">
                <a:latin typeface="Times New Roman" charset="0"/>
                <a:ea typeface="MS PGothic" charset="-128"/>
              </a:rPr>
              <a:t>	i.    It contains hair follicles, sweat glands, and sebaceous glands.</a:t>
            </a:r>
          </a:p>
          <a:p>
            <a:r>
              <a:rPr lang="en-US" altLang="en-US" dirty="0">
                <a:latin typeface="Times New Roman" charset="0"/>
                <a:ea typeface="MS PGothic" charset="-128"/>
              </a:rPr>
              <a:t>	ii.   Blood vessels in the dermis provide the skin with nutrients and oxygen.</a:t>
            </a:r>
          </a:p>
        </p:txBody>
      </p:sp>
      <p:sp>
        <p:nvSpPr>
          <p:cNvPr id="179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87943EE1-A90D-3B4B-9783-865DF5A0B4AA}" type="slidenum">
              <a:rPr lang="en-US" altLang="en-US" sz="1200"/>
              <a:pPr/>
              <a:t>12</a:t>
            </a:fld>
            <a:endParaRPr lang="en-US" altLang="en-US" sz="1200" dirty="0"/>
          </a:p>
        </p:txBody>
      </p:sp>
    </p:spTree>
    <p:extLst>
      <p:ext uri="{BB962C8B-B14F-4D97-AF65-F5344CB8AC3E}">
        <p14:creationId xmlns:p14="http://schemas.microsoft.com/office/powerpoint/2010/main" val="686324635"/>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Slide Image Placeholder 1"/>
          <p:cNvSpPr>
            <a:spLocks noGrp="1" noRot="1" noChangeAspect="1" noTextEdit="1"/>
          </p:cNvSpPr>
          <p:nvPr>
            <p:ph type="sldImg"/>
          </p:nvPr>
        </p:nvSpPr>
        <p:spPr>
          <a:ln/>
        </p:spPr>
      </p:sp>
      <p:sp>
        <p:nvSpPr>
          <p:cNvPr id="289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3.    Adhesive tape holds small dressings in place and helps to secure larger dressings.</a:t>
            </a:r>
          </a:p>
          <a:p>
            <a:r>
              <a:rPr lang="en-US" altLang="en-US" dirty="0">
                <a:latin typeface="Times New Roman" charset="0"/>
                <a:ea typeface="MS PGothic" charset="-128"/>
              </a:rPr>
              <a:t>       a.    Some people are allergic to adhesive tape; with these individuals, use paper or plastic tape.</a:t>
            </a:r>
          </a:p>
          <a:p>
            <a:r>
              <a:rPr lang="en-US" altLang="en-US" dirty="0">
                <a:latin typeface="Times New Roman" charset="0"/>
                <a:ea typeface="MS PGothic" charset="-128"/>
              </a:rPr>
              <a:t>4.    Do not use elastic bandages to secure dressings.</a:t>
            </a:r>
          </a:p>
          <a:p>
            <a:r>
              <a:rPr lang="en-US" altLang="en-US" dirty="0">
                <a:latin typeface="Times New Roman" charset="0"/>
                <a:ea typeface="MS PGothic" charset="-128"/>
              </a:rPr>
              <a:t>       a.    If the injury swells, the bandage may become a tourniquet and cause further damage.</a:t>
            </a:r>
          </a:p>
          <a:p>
            <a:r>
              <a:rPr lang="en-US" altLang="en-US" dirty="0">
                <a:latin typeface="Times New Roman" charset="0"/>
                <a:ea typeface="MS PGothic" charset="-128"/>
              </a:rPr>
              <a:t>       b.    Always check a limb distal to a bandage for signs of impaired circulation and loss of sensation.</a:t>
            </a:r>
          </a:p>
        </p:txBody>
      </p:sp>
      <p:sp>
        <p:nvSpPr>
          <p:cNvPr id="289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9E4699B8-6DD3-B448-853F-101F7A28BF44}" type="slidenum">
              <a:rPr lang="en-US" altLang="en-US" sz="1200"/>
              <a:pPr/>
              <a:t>111</a:t>
            </a:fld>
            <a:endParaRPr lang="en-US" altLang="en-US" sz="1200" dirty="0"/>
          </a:p>
        </p:txBody>
      </p:sp>
    </p:spTree>
    <p:extLst>
      <p:ext uri="{BB962C8B-B14F-4D97-AF65-F5344CB8AC3E}">
        <p14:creationId xmlns:p14="http://schemas.microsoft.com/office/powerpoint/2010/main" val="1952648660"/>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Slide Image Placeholder 1"/>
          <p:cNvSpPr>
            <a:spLocks noGrp="1" noRot="1" noChangeAspect="1" noTextEdit="1"/>
          </p:cNvSpPr>
          <p:nvPr>
            <p:ph type="sldImg"/>
          </p:nvPr>
        </p:nvSpPr>
        <p:spPr>
          <a:ln/>
        </p:spPr>
      </p:sp>
      <p:sp>
        <p:nvSpPr>
          <p:cNvPr id="290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c.</a:t>
            </a:r>
            <a:r>
              <a:rPr lang="en-US" altLang="en-US" dirty="0">
                <a:latin typeface="Times New Roman" charset="0"/>
                <a:ea typeface="MS PGothic" charset="-128"/>
              </a:rPr>
              <a:t>    Air splints and vacuum splints are useful in stabilizing broken extremities and can be used with dressings to help control bleeding from soft-tissue injuries.</a:t>
            </a:r>
          </a:p>
          <a:p>
            <a:r>
              <a:rPr lang="en-US" altLang="en-US" dirty="0">
                <a:latin typeface="Times New Roman" charset="0"/>
                <a:ea typeface="MS PGothic" charset="-128"/>
              </a:rPr>
              <a:t>5.    If a wound continues to bleed despite the use of direct pressure, quickly proceed to the use of a tourniquet.</a:t>
            </a:r>
          </a:p>
        </p:txBody>
      </p:sp>
      <p:sp>
        <p:nvSpPr>
          <p:cNvPr id="290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00873CE8-4264-E841-8AE8-8221AC79E905}" type="slidenum">
              <a:rPr lang="en-US" altLang="en-US" sz="1200"/>
              <a:pPr/>
              <a:t>112</a:t>
            </a:fld>
            <a:endParaRPr lang="en-US" altLang="en-US" sz="1200" dirty="0"/>
          </a:p>
        </p:txBody>
      </p:sp>
    </p:spTree>
    <p:extLst>
      <p:ext uri="{BB962C8B-B14F-4D97-AF65-F5344CB8AC3E}">
        <p14:creationId xmlns:p14="http://schemas.microsoft.com/office/powerpoint/2010/main" val="3209351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Slide Image Placeholder 1"/>
          <p:cNvSpPr>
            <a:spLocks noGrp="1" noRot="1" noChangeAspect="1" noTextEdit="1"/>
          </p:cNvSpPr>
          <p:nvPr>
            <p:ph type="sldImg"/>
          </p:nvPr>
        </p:nvSpPr>
        <p:spPr>
          <a:ln/>
        </p:spPr>
      </p:sp>
      <p:sp>
        <p:nvSpPr>
          <p:cNvPr id="180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The illustration on this slide shows the structure of the skin. </a:t>
            </a:r>
          </a:p>
        </p:txBody>
      </p:sp>
      <p:sp>
        <p:nvSpPr>
          <p:cNvPr id="180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77BE2A38-6967-8D45-BD5A-ADF4B99CD089}" type="slidenum">
              <a:rPr lang="en-US" altLang="en-US" sz="1200"/>
              <a:pPr/>
              <a:t>13</a:t>
            </a:fld>
            <a:endParaRPr lang="en-US" altLang="en-US" sz="1200" dirty="0"/>
          </a:p>
        </p:txBody>
      </p:sp>
    </p:spTree>
    <p:extLst>
      <p:ext uri="{BB962C8B-B14F-4D97-AF65-F5344CB8AC3E}">
        <p14:creationId xmlns:p14="http://schemas.microsoft.com/office/powerpoint/2010/main" val="9234724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Slide Image Placeholder 1"/>
          <p:cNvSpPr>
            <a:spLocks noGrp="1" noRot="1" noChangeAspect="1" noTextEdit="1"/>
          </p:cNvSpPr>
          <p:nvPr>
            <p:ph type="sldImg"/>
          </p:nvPr>
        </p:nvSpPr>
        <p:spPr>
          <a:ln/>
        </p:spPr>
      </p:sp>
      <p:sp>
        <p:nvSpPr>
          <p:cNvPr id="181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2.    Skin covers all the external surfaces of the body.</a:t>
            </a:r>
          </a:p>
          <a:p>
            <a:r>
              <a:rPr lang="en-US" altLang="en-US" dirty="0">
                <a:latin typeface="Times New Roman" charset="0"/>
                <a:ea typeface="MS PGothic" charset="-128"/>
              </a:rPr>
              <a:t>3.    The various openings in the body are lined with mucous membranes.</a:t>
            </a:r>
          </a:p>
          <a:p>
            <a:r>
              <a:rPr lang="en-US" altLang="en-US" dirty="0">
                <a:latin typeface="Times New Roman" charset="0"/>
                <a:ea typeface="MS PGothic" charset="-128"/>
              </a:rPr>
              <a:t>       a.    Mucous membranes provide a protective barrier against bacterial invasion.</a:t>
            </a:r>
          </a:p>
          <a:p>
            <a:r>
              <a:rPr lang="en-US" altLang="en-US" dirty="0">
                <a:latin typeface="Times New Roman" charset="0"/>
                <a:ea typeface="MS PGothic" charset="-128"/>
              </a:rPr>
              <a:t>		</a:t>
            </a:r>
          </a:p>
        </p:txBody>
      </p:sp>
      <p:sp>
        <p:nvSpPr>
          <p:cNvPr id="1812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28B1E5D1-DB84-8F4B-BD84-B191E4D0D870}" type="slidenum">
              <a:rPr lang="en-US" altLang="en-US" sz="1200"/>
              <a:pPr/>
              <a:t>14</a:t>
            </a:fld>
            <a:endParaRPr lang="en-US" altLang="en-US" sz="1200" dirty="0"/>
          </a:p>
        </p:txBody>
      </p:sp>
    </p:spTree>
    <p:extLst>
      <p:ext uri="{BB962C8B-B14F-4D97-AF65-F5344CB8AC3E}">
        <p14:creationId xmlns:p14="http://schemas.microsoft.com/office/powerpoint/2010/main" val="9364443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Slide Image Placeholder 1"/>
          <p:cNvSpPr>
            <a:spLocks noGrp="1" noRot="1" noChangeAspect="1" noTextEdit="1"/>
          </p:cNvSpPr>
          <p:nvPr>
            <p:ph type="sldImg"/>
          </p:nvPr>
        </p:nvSpPr>
        <p:spPr>
          <a:ln/>
        </p:spPr>
      </p:sp>
      <p:sp>
        <p:nvSpPr>
          <p:cNvPr id="1822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E.    Physiology</a:t>
            </a:r>
          </a:p>
          <a:p>
            <a:r>
              <a:rPr lang="en-US" altLang="en-US" dirty="0">
                <a:latin typeface="Times New Roman" charset="0"/>
                <a:ea typeface="MS PGothic" charset="-128"/>
              </a:rPr>
              <a:t>       1.    Skin serves many functions.</a:t>
            </a:r>
          </a:p>
          <a:p>
            <a:r>
              <a:rPr lang="en-US" altLang="en-US" dirty="0">
                <a:latin typeface="Times New Roman" charset="0"/>
                <a:ea typeface="MS PGothic" charset="-128"/>
              </a:rPr>
              <a:t>              a.   Barrier against infection</a:t>
            </a:r>
          </a:p>
          <a:p>
            <a:r>
              <a:rPr lang="en-US" altLang="en-US" dirty="0">
                <a:latin typeface="Times New Roman" charset="0"/>
                <a:ea typeface="MS PGothic" charset="-128"/>
              </a:rPr>
              <a:t>              b.   Sensory organ</a:t>
            </a:r>
          </a:p>
          <a:p>
            <a:r>
              <a:rPr lang="en-US" altLang="en-US" dirty="0">
                <a:latin typeface="Times New Roman" charset="0"/>
                <a:ea typeface="MS PGothic" charset="-128"/>
              </a:rPr>
              <a:t>              c.    Assists with the regulation of body temperature</a:t>
            </a:r>
          </a:p>
          <a:p>
            <a:r>
              <a:rPr lang="en-US" altLang="en-US" dirty="0">
                <a:latin typeface="Times New Roman" charset="0"/>
                <a:ea typeface="MS PGothic" charset="-128"/>
              </a:rPr>
              <a:t>              d.   Helps maintain fluid balance</a:t>
            </a:r>
          </a:p>
          <a:p>
            <a:endParaRPr lang="en-US" altLang="en-US" dirty="0">
              <a:latin typeface="Times New Roman" charset="0"/>
              <a:ea typeface="MS PGothic" charset="-128"/>
            </a:endParaRPr>
          </a:p>
        </p:txBody>
      </p:sp>
      <p:sp>
        <p:nvSpPr>
          <p:cNvPr id="1822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D0AD6D8B-EED2-934C-B6E2-2E9696675506}" type="slidenum">
              <a:rPr lang="en-US" altLang="en-US" sz="1200"/>
              <a:pPr/>
              <a:t>15</a:t>
            </a:fld>
            <a:endParaRPr lang="en-US" altLang="en-US" sz="1200" dirty="0"/>
          </a:p>
        </p:txBody>
      </p:sp>
    </p:spTree>
    <p:extLst>
      <p:ext uri="{BB962C8B-B14F-4D97-AF65-F5344CB8AC3E}">
        <p14:creationId xmlns:p14="http://schemas.microsoft.com/office/powerpoint/2010/main" val="20606470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Slide Image Placeholder 1"/>
          <p:cNvSpPr>
            <a:spLocks noGrp="1" noRot="1" noChangeAspect="1" noTextEdit="1"/>
          </p:cNvSpPr>
          <p:nvPr>
            <p:ph type="sldImg"/>
          </p:nvPr>
        </p:nvSpPr>
        <p:spPr>
          <a:ln/>
        </p:spPr>
      </p:sp>
      <p:sp>
        <p:nvSpPr>
          <p:cNvPr id="1832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2.    Any break in the skin may allow bacteria to enter and increases the possibility of infection, fluid loss, and loss of temperature control.</a:t>
            </a:r>
          </a:p>
          <a:p>
            <a:r>
              <a:rPr lang="en-US" altLang="en-US" dirty="0">
                <a:latin typeface="Times New Roman" charset="0"/>
                <a:ea typeface="MS PGothic" charset="-128"/>
              </a:rPr>
              <a:t>	</a:t>
            </a:r>
          </a:p>
        </p:txBody>
      </p:sp>
      <p:sp>
        <p:nvSpPr>
          <p:cNvPr id="1833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067CB8D4-0916-E14D-BF5C-83EB47F013B3}" type="slidenum">
              <a:rPr lang="en-US" altLang="en-US" sz="1200"/>
              <a:pPr/>
              <a:t>16</a:t>
            </a:fld>
            <a:endParaRPr lang="en-US" altLang="en-US" sz="1200" dirty="0"/>
          </a:p>
        </p:txBody>
      </p:sp>
    </p:spTree>
    <p:extLst>
      <p:ext uri="{BB962C8B-B14F-4D97-AF65-F5344CB8AC3E}">
        <p14:creationId xmlns:p14="http://schemas.microsoft.com/office/powerpoint/2010/main" val="8269168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Slide Image Placeholder 1"/>
          <p:cNvSpPr>
            <a:spLocks noGrp="1" noRot="1" noChangeAspect="1" noTextEdit="1"/>
          </p:cNvSpPr>
          <p:nvPr>
            <p:ph type="sldImg"/>
          </p:nvPr>
        </p:nvSpPr>
        <p:spPr>
          <a:ln/>
        </p:spPr>
      </p:sp>
      <p:sp>
        <p:nvSpPr>
          <p:cNvPr id="1843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3.    Three types of soft-tissue injuries:</a:t>
            </a:r>
          </a:p>
          <a:p>
            <a:r>
              <a:rPr lang="en-US" altLang="en-US" dirty="0">
                <a:latin typeface="Times New Roman" charset="0"/>
                <a:ea typeface="MS PGothic" charset="-128"/>
              </a:rPr>
              <a:t>       a.    Closed injuries</a:t>
            </a:r>
          </a:p>
          <a:p>
            <a:r>
              <a:rPr lang="en-US" altLang="en-US" dirty="0">
                <a:latin typeface="Times New Roman" charset="0"/>
                <a:ea typeface="MS PGothic" charset="-128"/>
              </a:rPr>
              <a:t>       b.    Open injuries</a:t>
            </a:r>
          </a:p>
          <a:p>
            <a:r>
              <a:rPr lang="en-US" altLang="en-US" dirty="0">
                <a:latin typeface="Times New Roman" charset="0"/>
                <a:ea typeface="MS PGothic" charset="-128"/>
              </a:rPr>
              <a:t>       c.    Burns</a:t>
            </a:r>
          </a:p>
          <a:p>
            <a:r>
              <a:rPr lang="en-US" altLang="en-US" dirty="0">
                <a:latin typeface="Times New Roman" charset="0"/>
                <a:ea typeface="MS PGothic" charset="-128"/>
              </a:rPr>
              <a:t>		</a:t>
            </a:r>
          </a:p>
        </p:txBody>
      </p:sp>
      <p:sp>
        <p:nvSpPr>
          <p:cNvPr id="1843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F0B7A82D-1122-9346-9AAC-2D5045EEAE82}" type="slidenum">
              <a:rPr lang="en-US" altLang="en-US" sz="1200"/>
              <a:pPr/>
              <a:t>17</a:t>
            </a:fld>
            <a:endParaRPr lang="en-US" altLang="en-US" sz="1200" dirty="0"/>
          </a:p>
        </p:txBody>
      </p:sp>
    </p:spTree>
    <p:extLst>
      <p:ext uri="{BB962C8B-B14F-4D97-AF65-F5344CB8AC3E}">
        <p14:creationId xmlns:p14="http://schemas.microsoft.com/office/powerpoint/2010/main" val="16253560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Slide Image Placeholder 1"/>
          <p:cNvSpPr>
            <a:spLocks noGrp="1" noRot="1" noChangeAspect="1" noTextEdit="1"/>
          </p:cNvSpPr>
          <p:nvPr>
            <p:ph type="sldImg"/>
          </p:nvPr>
        </p:nvSpPr>
        <p:spPr>
          <a:ln/>
        </p:spPr>
      </p:sp>
      <p:sp>
        <p:nvSpPr>
          <p:cNvPr id="1863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III. Pathophysiology of Closed and Open Injuries</a:t>
            </a:r>
          </a:p>
          <a:p>
            <a:r>
              <a:rPr lang="en-US" altLang="en-US" dirty="0">
                <a:latin typeface="Times New Roman" charset="0"/>
                <a:ea typeface="MS PGothic" charset="-128"/>
              </a:rPr>
              <a:t>A.    Pathophysiology </a:t>
            </a:r>
            <a:endParaRPr lang="en-US" altLang="en-US" b="1" dirty="0">
              <a:latin typeface="Times New Roman" charset="0"/>
              <a:ea typeface="MS PGothic" charset="-128"/>
            </a:endParaRPr>
          </a:p>
          <a:p>
            <a:r>
              <a:rPr lang="en-US" altLang="en-US" dirty="0">
                <a:latin typeface="Times New Roman" charset="0"/>
                <a:ea typeface="MS PGothic" charset="-128"/>
              </a:rPr>
              <a:t>       1.    Healing of wounds is a natural process that involves several overlapping stages, all directed toward the larger goal of maintaining homeostasis.</a:t>
            </a:r>
          </a:p>
          <a:p>
            <a:r>
              <a:rPr lang="en-US" altLang="en-US" dirty="0">
                <a:latin typeface="Times New Roman" charset="0"/>
                <a:ea typeface="MS PGothic" charset="-128"/>
              </a:rPr>
              <a:t>       2.    Cessation of bleeding is the primary concern.</a:t>
            </a:r>
          </a:p>
          <a:p>
            <a:r>
              <a:rPr lang="en-US" altLang="en-US" dirty="0">
                <a:latin typeface="Times New Roman" charset="0"/>
                <a:ea typeface="MS PGothic" charset="-128"/>
              </a:rPr>
              <a:t>       3.    The next wound healing stage is inflammation.</a:t>
            </a:r>
          </a:p>
          <a:p>
            <a:r>
              <a:rPr lang="en-US" altLang="en-US" dirty="0">
                <a:latin typeface="Times New Roman" charset="0"/>
                <a:ea typeface="MS PGothic" charset="-128"/>
              </a:rPr>
              <a:t>              a.    Additional cells move into the damaged area to begin repair.</a:t>
            </a:r>
          </a:p>
          <a:p>
            <a:r>
              <a:rPr lang="en-US" altLang="en-US" dirty="0">
                <a:latin typeface="Times New Roman" charset="0"/>
                <a:ea typeface="MS PGothic" charset="-128"/>
              </a:rPr>
              <a:t>              b.    White blood cells migrate to the area to combat pathogens that have invaded the exposed tissue.</a:t>
            </a:r>
          </a:p>
          <a:p>
            <a:r>
              <a:rPr lang="en-US" altLang="en-US" dirty="0">
                <a:latin typeface="Times New Roman" charset="0"/>
                <a:ea typeface="MS PGothic" charset="-128"/>
              </a:rPr>
              <a:t>              c.    Lymphocytes destroy bacteria and other pathogens.</a:t>
            </a:r>
          </a:p>
          <a:p>
            <a:r>
              <a:rPr lang="en-US" altLang="en-US" dirty="0">
                <a:latin typeface="Times New Roman" charset="0"/>
                <a:ea typeface="MS PGothic" charset="-128"/>
              </a:rPr>
              <a:t>              d.    Mast cells release histamine.</a:t>
            </a:r>
          </a:p>
          <a:p>
            <a:r>
              <a:rPr lang="en-US" altLang="en-US" dirty="0">
                <a:latin typeface="Times New Roman" charset="0"/>
                <a:ea typeface="MS PGothic" charset="-128"/>
              </a:rPr>
              <a:t>              e.    Inflammation ultimately leads to removal of:</a:t>
            </a:r>
          </a:p>
          <a:p>
            <a:r>
              <a:rPr lang="en-US" altLang="en-US" dirty="0">
                <a:latin typeface="Times New Roman" charset="0"/>
                <a:ea typeface="MS PGothic" charset="-128"/>
              </a:rPr>
              <a:t>                     i.    Foreign material</a:t>
            </a:r>
          </a:p>
          <a:p>
            <a:r>
              <a:rPr lang="en-US" altLang="en-US" dirty="0">
                <a:latin typeface="Times New Roman" charset="0"/>
                <a:ea typeface="MS PGothic" charset="-128"/>
              </a:rPr>
              <a:t>                     ii.   Damaged cellular part</a:t>
            </a:r>
          </a:p>
          <a:p>
            <a:r>
              <a:rPr lang="en-US" altLang="en-US" dirty="0">
                <a:latin typeface="Times New Roman" charset="0"/>
                <a:ea typeface="MS PGothic" charset="-128"/>
              </a:rPr>
              <a:t>                     iii.   Invading microorganisms</a:t>
            </a:r>
          </a:p>
          <a:p>
            <a:r>
              <a:rPr lang="en-US" altLang="en-US" dirty="0">
                <a:latin typeface="Times New Roman" charset="0"/>
                <a:ea typeface="MS PGothic" charset="-128"/>
              </a:rPr>
              <a:t>        4.    To replace the area damaged in a soft-tissue injury, a new layer of cells must be moved into this region.</a:t>
            </a:r>
          </a:p>
          <a:p>
            <a:r>
              <a:rPr lang="en-US" sz="1200" kern="1200" dirty="0">
                <a:solidFill>
                  <a:schemeClr val="tx1"/>
                </a:solidFill>
                <a:effectLst/>
                <a:latin typeface="Times New Roman" pitchFamily="18" charset="0"/>
                <a:ea typeface="MS PGothic" pitchFamily="34" charset="-128"/>
                <a:cs typeface="+mn-cs"/>
              </a:rPr>
              <a:t>        5.    New blood vessels form as the body attempts to bring oxygen and nutrients to the injured tissue.</a:t>
            </a:r>
          </a:p>
          <a:p>
            <a:r>
              <a:rPr lang="en-US" sz="1200" kern="1200" dirty="0">
                <a:solidFill>
                  <a:schemeClr val="tx1"/>
                </a:solidFill>
                <a:effectLst/>
                <a:latin typeface="Times New Roman" pitchFamily="18" charset="0"/>
                <a:ea typeface="MS PGothic" pitchFamily="34" charset="-128"/>
                <a:cs typeface="+mn-cs"/>
              </a:rPr>
              <a:t>        6.    In the last stage of wound healing, collagen provides stability to the damaged tissue and joins wound borders, thereby closing the open tissue.</a:t>
            </a:r>
          </a:p>
          <a:p>
            <a:endParaRPr lang="en-US" altLang="en-US" dirty="0">
              <a:latin typeface="Times New Roman" charset="0"/>
              <a:ea typeface="MS PGothic" charset="-128"/>
            </a:endParaRPr>
          </a:p>
          <a:p>
            <a:r>
              <a:rPr lang="en-US" altLang="en-US" dirty="0">
                <a:latin typeface="Times New Roman" charset="0"/>
                <a:ea typeface="MS PGothic" charset="-128"/>
              </a:rPr>
              <a:t>		</a:t>
            </a:r>
          </a:p>
        </p:txBody>
      </p:sp>
      <p:sp>
        <p:nvSpPr>
          <p:cNvPr id="1863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0063E867-BEC6-5A4F-80E5-E8948385F642}" type="slidenum">
              <a:rPr lang="en-US" altLang="en-US" sz="1200"/>
              <a:pPr/>
              <a:t>18</a:t>
            </a:fld>
            <a:endParaRPr lang="en-US" altLang="en-US" sz="1200" dirty="0"/>
          </a:p>
        </p:txBody>
      </p:sp>
    </p:spTree>
    <p:extLst>
      <p:ext uri="{BB962C8B-B14F-4D97-AF65-F5344CB8AC3E}">
        <p14:creationId xmlns:p14="http://schemas.microsoft.com/office/powerpoint/2010/main" val="1119317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Slide Image Placeholder 1"/>
          <p:cNvSpPr>
            <a:spLocks noGrp="1" noRot="1" noChangeAspect="1" noTextEdit="1"/>
          </p:cNvSpPr>
          <p:nvPr>
            <p:ph type="sldImg"/>
          </p:nvPr>
        </p:nvSpPr>
        <p:spPr>
          <a:ln/>
        </p:spPr>
      </p:sp>
      <p:sp>
        <p:nvSpPr>
          <p:cNvPr id="1894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B.   Closed injuries</a:t>
            </a:r>
          </a:p>
          <a:p>
            <a:r>
              <a:rPr lang="en-US" altLang="en-US" dirty="0">
                <a:latin typeface="Times New Roman" charset="0"/>
                <a:ea typeface="MS PGothic" charset="-128"/>
              </a:rPr>
              <a:t>      1.    Contusions</a:t>
            </a:r>
          </a:p>
          <a:p>
            <a:r>
              <a:rPr lang="en-US" altLang="en-US" dirty="0">
                <a:latin typeface="Times New Roman" charset="0"/>
                <a:ea typeface="MS PGothic" charset="-128"/>
              </a:rPr>
              <a:t>             a.    Result from blunt forces striking the body.</a:t>
            </a:r>
          </a:p>
          <a:p>
            <a:r>
              <a:rPr lang="en-US" altLang="en-US" dirty="0">
                <a:latin typeface="Times New Roman" charset="0"/>
                <a:ea typeface="MS PGothic" charset="-128"/>
              </a:rPr>
              <a:t>             b.    The epidermis remains intact, but cells within the dermis are damaged, and small blood vessels are usually torn.</a:t>
            </a:r>
          </a:p>
          <a:p>
            <a:r>
              <a:rPr lang="en-US" altLang="en-US" dirty="0">
                <a:latin typeface="Times New Roman" charset="0"/>
                <a:ea typeface="MS PGothic" charset="-128"/>
              </a:rPr>
              <a:t>             c.    The buildup of blood produces a characteristic blue or black discoloration called ecchymosis.</a:t>
            </a:r>
          </a:p>
          <a:p>
            <a:r>
              <a:rPr lang="en-US" altLang="en-US" dirty="0">
                <a:latin typeface="Times New Roman" charset="0"/>
                <a:ea typeface="MS PGothic" charset="-128"/>
              </a:rPr>
              <a:t>      2.    Hematoma </a:t>
            </a:r>
          </a:p>
          <a:p>
            <a:r>
              <a:rPr lang="en-US" altLang="en-US" dirty="0">
                <a:latin typeface="Times New Roman" charset="0"/>
                <a:ea typeface="MS PGothic" charset="-128"/>
              </a:rPr>
              <a:t>             a.    A collection of blood within damaged tissue or in a body cavity</a:t>
            </a:r>
          </a:p>
          <a:p>
            <a:r>
              <a:rPr lang="en-US" altLang="en-US" dirty="0">
                <a:latin typeface="Times New Roman" charset="0"/>
                <a:ea typeface="MS PGothic" charset="-128"/>
              </a:rPr>
              <a:t>             b.    Occurs whenever a large blood vessel is damaged and bleeds rapidly.</a:t>
            </a:r>
          </a:p>
          <a:p>
            <a:r>
              <a:rPr lang="en-US" altLang="en-US" dirty="0">
                <a:latin typeface="Times New Roman" charset="0"/>
                <a:ea typeface="MS PGothic" charset="-128"/>
              </a:rPr>
              <a:t>             c.    Usually associated with extensive tissue damage.</a:t>
            </a:r>
          </a:p>
          <a:p>
            <a:r>
              <a:rPr lang="en-US" sz="1200" kern="1200" dirty="0">
                <a:solidFill>
                  <a:schemeClr val="tx1"/>
                </a:solidFill>
                <a:effectLst/>
                <a:latin typeface="Times New Roman" pitchFamily="18" charset="0"/>
                <a:ea typeface="MS PGothic" pitchFamily="34" charset="-128"/>
                <a:cs typeface="+mn-cs"/>
              </a:rPr>
              <a:t>      3.    Crush injuries </a:t>
            </a:r>
          </a:p>
          <a:p>
            <a:r>
              <a:rPr lang="en-US" sz="1200" kern="1200" dirty="0">
                <a:solidFill>
                  <a:schemeClr val="tx1"/>
                </a:solidFill>
                <a:effectLst/>
                <a:latin typeface="Times New Roman" pitchFamily="18" charset="0"/>
                <a:ea typeface="MS PGothic" pitchFamily="34" charset="-128"/>
                <a:cs typeface="+mn-cs"/>
              </a:rPr>
              <a:t>             a.   The extent of the damage depends on:</a:t>
            </a:r>
          </a:p>
          <a:p>
            <a:r>
              <a:rPr lang="en-US" sz="1200" kern="1200" dirty="0">
                <a:solidFill>
                  <a:schemeClr val="tx1"/>
                </a:solidFill>
                <a:effectLst/>
                <a:latin typeface="Times New Roman" pitchFamily="18" charset="0"/>
                <a:ea typeface="MS PGothic" pitchFamily="34" charset="-128"/>
                <a:cs typeface="+mn-cs"/>
              </a:rPr>
              <a:t>                   i.	 How much force is applied</a:t>
            </a:r>
          </a:p>
          <a:p>
            <a:r>
              <a:rPr lang="en-US" sz="1200" kern="1200" dirty="0">
                <a:solidFill>
                  <a:schemeClr val="tx1"/>
                </a:solidFill>
                <a:effectLst/>
                <a:latin typeface="Times New Roman" pitchFamily="18" charset="0"/>
                <a:ea typeface="MS PGothic" pitchFamily="34" charset="-128"/>
                <a:cs typeface="+mn-cs"/>
              </a:rPr>
              <a:t>                   </a:t>
            </a:r>
            <a:r>
              <a:rPr lang="en-US" sz="1200" kern="1200" dirty="0" err="1">
                <a:solidFill>
                  <a:schemeClr val="tx1"/>
                </a:solidFill>
                <a:effectLst/>
                <a:latin typeface="Times New Roman" pitchFamily="18" charset="0"/>
                <a:ea typeface="MS PGothic" pitchFamily="34" charset="-128"/>
                <a:cs typeface="+mn-cs"/>
              </a:rPr>
              <a:t>ii.</a:t>
            </a:r>
            <a:r>
              <a:rPr lang="en-US" sz="1200" kern="1200" baseline="0" dirty="0">
                <a:solidFill>
                  <a:schemeClr val="tx1"/>
                </a:solidFill>
                <a:effectLst/>
                <a:latin typeface="Times New Roman" pitchFamily="18" charset="0"/>
                <a:ea typeface="MS PGothic" pitchFamily="34" charset="-128"/>
                <a:cs typeface="+mn-cs"/>
              </a:rPr>
              <a:t> </a:t>
            </a:r>
            <a:r>
              <a:rPr lang="en-US" sz="1200" kern="1200" dirty="0">
                <a:solidFill>
                  <a:schemeClr val="tx1"/>
                </a:solidFill>
                <a:effectLst/>
                <a:latin typeface="Times New Roman" pitchFamily="18" charset="0"/>
                <a:ea typeface="MS PGothic" pitchFamily="34" charset="-128"/>
                <a:cs typeface="+mn-cs"/>
              </a:rPr>
              <a:t>How long the force is applied</a:t>
            </a:r>
          </a:p>
          <a:p>
            <a:r>
              <a:rPr lang="en-US" sz="1200" kern="1200" dirty="0">
                <a:solidFill>
                  <a:schemeClr val="tx1"/>
                </a:solidFill>
                <a:effectLst/>
                <a:latin typeface="Times New Roman" pitchFamily="18" charset="0"/>
                <a:ea typeface="MS PGothic" pitchFamily="34" charset="-128"/>
                <a:cs typeface="+mn-cs"/>
              </a:rPr>
              <a:t>             b.   Continued compression of the soft tissues will cut off circulation, producing further tissue destruction.</a:t>
            </a:r>
          </a:p>
          <a:p>
            <a:endParaRPr lang="en-US" altLang="en-US" dirty="0">
              <a:latin typeface="Times New Roman" charset="0"/>
              <a:ea typeface="MS PGothic" charset="-128"/>
            </a:endParaRPr>
          </a:p>
        </p:txBody>
      </p:sp>
      <p:sp>
        <p:nvSpPr>
          <p:cNvPr id="1894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BCA683E0-3958-1444-99E2-C8EFB5D97B54}" type="slidenum">
              <a:rPr lang="en-US" altLang="en-US" sz="1200"/>
              <a:pPr/>
              <a:t>19</a:t>
            </a:fld>
            <a:endParaRPr lang="en-US" altLang="en-US" sz="1200" dirty="0"/>
          </a:p>
        </p:txBody>
      </p:sp>
    </p:spTree>
    <p:extLst>
      <p:ext uri="{BB962C8B-B14F-4D97-AF65-F5344CB8AC3E}">
        <p14:creationId xmlns:p14="http://schemas.microsoft.com/office/powerpoint/2010/main" val="13822954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Slide Image Placeholder 1"/>
          <p:cNvSpPr>
            <a:spLocks noGrp="1" noRot="1" noChangeAspect="1" noTextEdit="1"/>
          </p:cNvSpPr>
          <p:nvPr>
            <p:ph type="sldImg"/>
          </p:nvPr>
        </p:nvSpPr>
        <p:spPr>
          <a:ln/>
        </p:spPr>
      </p:sp>
      <p:sp>
        <p:nvSpPr>
          <p:cNvPr id="1904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4.    When an area of the body is trapped for longer than 4 hours and arterial blood flow is compromised, crush syndrome can develop.</a:t>
            </a:r>
          </a:p>
          <a:p>
            <a:r>
              <a:rPr lang="en-US" altLang="en-US" dirty="0">
                <a:latin typeface="Times New Roman" charset="0"/>
                <a:ea typeface="MS PGothic" charset="-128"/>
              </a:rPr>
              <a:t>5.    When a patient</a:t>
            </a:r>
            <a:r>
              <a:rPr lang="ja-JP" altLang="en-US" dirty="0">
                <a:latin typeface="Times New Roman" charset="0"/>
                <a:ea typeface="MS PGothic" charset="-128"/>
              </a:rPr>
              <a:t>’</a:t>
            </a:r>
            <a:r>
              <a:rPr lang="en-US" altLang="ja-JP" dirty="0">
                <a:latin typeface="Times New Roman" charset="0"/>
                <a:ea typeface="MS PGothic" charset="-128"/>
              </a:rPr>
              <a:t>s tissues are crushed beyond repair, muscle cells die and release harmful substances into the surrounding tissues. </a:t>
            </a:r>
          </a:p>
          <a:p>
            <a:r>
              <a:rPr lang="en-US" altLang="en-US" dirty="0">
                <a:latin typeface="Times New Roman" charset="0"/>
                <a:ea typeface="MS PGothic" charset="-128"/>
              </a:rPr>
              <a:t>        a.    Harmful substances are released into the body</a:t>
            </a:r>
            <a:r>
              <a:rPr lang="ja-JP" altLang="en-US" dirty="0">
                <a:latin typeface="Times New Roman" charset="0"/>
                <a:ea typeface="MS PGothic" charset="-128"/>
              </a:rPr>
              <a:t>’</a:t>
            </a:r>
            <a:r>
              <a:rPr lang="en-US" altLang="ja-JP" dirty="0">
                <a:latin typeface="Times New Roman" charset="0"/>
                <a:ea typeface="MS PGothic" charset="-128"/>
              </a:rPr>
              <a:t>s circulation </a:t>
            </a:r>
            <a:r>
              <a:rPr lang="en-US" altLang="ja-JP" i="1" dirty="0">
                <a:latin typeface="Times New Roman" charset="0"/>
                <a:ea typeface="MS PGothic" charset="-128"/>
              </a:rPr>
              <a:t>after</a:t>
            </a:r>
            <a:r>
              <a:rPr lang="en-US" altLang="ja-JP" dirty="0">
                <a:latin typeface="Times New Roman" charset="0"/>
                <a:ea typeface="MS PGothic" charset="-128"/>
              </a:rPr>
              <a:t> the limb is freed and blood flow is returned. </a:t>
            </a:r>
          </a:p>
          <a:p>
            <a:r>
              <a:rPr lang="en-US" altLang="en-US" dirty="0">
                <a:latin typeface="Times New Roman" charset="0"/>
                <a:ea typeface="MS PGothic" charset="-128"/>
              </a:rPr>
              <a:t>        b.    Advanced life support (ALS) providers should administer IV fluid </a:t>
            </a:r>
            <a:r>
              <a:rPr lang="en-US" altLang="en-US" i="1" dirty="0">
                <a:latin typeface="Times New Roman" charset="0"/>
                <a:ea typeface="MS PGothic" charset="-128"/>
              </a:rPr>
              <a:t>before</a:t>
            </a:r>
            <a:r>
              <a:rPr lang="en-US" altLang="en-US" dirty="0">
                <a:latin typeface="Times New Roman" charset="0"/>
                <a:ea typeface="MS PGothic" charset="-128"/>
              </a:rPr>
              <a:t> the crushing object is lifted off the body.</a:t>
            </a:r>
          </a:p>
          <a:p>
            <a:r>
              <a:rPr lang="en-US" altLang="en-US" dirty="0">
                <a:latin typeface="Times New Roman" charset="0"/>
                <a:ea typeface="MS PGothic" charset="-128"/>
              </a:rPr>
              <a:t>        c.    Freeing the body part from entrapment also creates the potential for cardiac arrest and renal failure.</a:t>
            </a:r>
          </a:p>
          <a:p>
            <a:r>
              <a:rPr lang="en-US" altLang="en-US" dirty="0">
                <a:latin typeface="Times New Roman" charset="0"/>
                <a:ea typeface="MS PGothic" charset="-128"/>
              </a:rPr>
              <a:t>        d.    Consider requesting ALS assistance for situations of prolonged entrapment prior to extrication.</a:t>
            </a:r>
          </a:p>
        </p:txBody>
      </p:sp>
      <p:sp>
        <p:nvSpPr>
          <p:cNvPr id="1904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F34E67C6-D6D3-2E43-9F6A-0F16ADBFECB0}" type="slidenum">
              <a:rPr lang="en-US" altLang="en-US" sz="1200"/>
              <a:pPr/>
              <a:t>20</a:t>
            </a:fld>
            <a:endParaRPr lang="en-US" altLang="en-US" sz="1200" dirty="0"/>
          </a:p>
        </p:txBody>
      </p:sp>
    </p:spTree>
    <p:extLst>
      <p:ext uri="{BB962C8B-B14F-4D97-AF65-F5344CB8AC3E}">
        <p14:creationId xmlns:p14="http://schemas.microsoft.com/office/powerpoint/2010/main" val="7622912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Slide Image Placeholder 1"/>
          <p:cNvSpPr>
            <a:spLocks noGrp="1" noRot="1" noChangeAspect="1" noTextEdit="1"/>
          </p:cNvSpPr>
          <p:nvPr>
            <p:ph type="sldImg"/>
          </p:nvPr>
        </p:nvSpPr>
        <p:spPr>
          <a:ln/>
        </p:spPr>
      </p:sp>
      <p:sp>
        <p:nvSpPr>
          <p:cNvPr id="169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National EMS Education Standard Competencies </a:t>
            </a:r>
          </a:p>
          <a:p>
            <a:endParaRPr lang="en-US" altLang="en-US" dirty="0">
              <a:latin typeface="Times New Roman" charset="0"/>
              <a:ea typeface="MS PGothic" charset="-128"/>
            </a:endParaRPr>
          </a:p>
          <a:p>
            <a:r>
              <a:rPr lang="en-US" altLang="en-US" dirty="0">
                <a:latin typeface="Times New Roman" charset="0"/>
                <a:ea typeface="MS PGothic" charset="-128"/>
              </a:rPr>
              <a:t>Soft-Tissue Trauma</a:t>
            </a:r>
          </a:p>
          <a:p>
            <a:r>
              <a:rPr lang="en-US" altLang="en-US" dirty="0">
                <a:latin typeface="Times New Roman" charset="0"/>
                <a:ea typeface="MS PGothic" charset="-128"/>
              </a:rPr>
              <a:t>Recognition and management of</a:t>
            </a:r>
          </a:p>
          <a:p>
            <a:r>
              <a:rPr lang="en-US" altLang="en-US" dirty="0">
                <a:latin typeface="Times New Roman" charset="0"/>
                <a:ea typeface="MS PGothic" charset="-128"/>
              </a:rPr>
              <a:t>• Wounds </a:t>
            </a:r>
          </a:p>
          <a:p>
            <a:r>
              <a:rPr lang="en-US" altLang="en-US" dirty="0">
                <a:latin typeface="Times New Roman" charset="0"/>
                <a:ea typeface="MS PGothic" charset="-128"/>
              </a:rPr>
              <a:t>• Burns</a:t>
            </a:r>
          </a:p>
          <a:p>
            <a:r>
              <a:rPr lang="en-US" altLang="en-US" dirty="0">
                <a:latin typeface="Times New Roman" charset="0"/>
                <a:ea typeface="MS PGothic" charset="-128"/>
              </a:rPr>
              <a:t>  • Electrical </a:t>
            </a:r>
          </a:p>
          <a:p>
            <a:r>
              <a:rPr lang="en-US" altLang="en-US" dirty="0">
                <a:latin typeface="Times New Roman" charset="0"/>
                <a:ea typeface="MS PGothic" charset="-128"/>
              </a:rPr>
              <a:t>  • Chemical </a:t>
            </a:r>
          </a:p>
          <a:p>
            <a:r>
              <a:rPr lang="en-US" altLang="en-US" dirty="0">
                <a:latin typeface="Times New Roman" charset="0"/>
                <a:ea typeface="MS PGothic" charset="-128"/>
              </a:rPr>
              <a:t>  • Thermal </a:t>
            </a:r>
          </a:p>
          <a:p>
            <a:r>
              <a:rPr lang="en-US" altLang="en-US" dirty="0">
                <a:latin typeface="Times New Roman" charset="0"/>
                <a:ea typeface="MS PGothic" charset="-128"/>
              </a:rPr>
              <a:t>• Chemicals in the eye and on the skin </a:t>
            </a:r>
          </a:p>
          <a:p>
            <a:endParaRPr lang="en-US" altLang="en-US" dirty="0">
              <a:latin typeface="Times New Roman" charset="0"/>
              <a:ea typeface="MS PGothic" charset="-128"/>
            </a:endParaRPr>
          </a:p>
        </p:txBody>
      </p:sp>
      <p:sp>
        <p:nvSpPr>
          <p:cNvPr id="1699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F97EC520-6FF5-234C-819E-66070FD32442}" type="slidenum">
              <a:rPr lang="en-US" altLang="en-US" sz="1200"/>
              <a:pPr/>
              <a:t>3</a:t>
            </a:fld>
            <a:endParaRPr lang="en-US" altLang="en-US" sz="1200" dirty="0"/>
          </a:p>
        </p:txBody>
      </p:sp>
    </p:spTree>
    <p:extLst>
      <p:ext uri="{BB962C8B-B14F-4D97-AF65-F5344CB8AC3E}">
        <p14:creationId xmlns:p14="http://schemas.microsoft.com/office/powerpoint/2010/main" val="6105031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Slide Image Placeholder 1"/>
          <p:cNvSpPr>
            <a:spLocks noGrp="1" noRot="1" noChangeAspect="1" noTextEdit="1"/>
          </p:cNvSpPr>
          <p:nvPr>
            <p:ph type="sldImg"/>
          </p:nvPr>
        </p:nvSpPr>
        <p:spPr>
          <a:ln/>
        </p:spPr>
      </p:sp>
      <p:sp>
        <p:nvSpPr>
          <p:cNvPr id="1914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6.    Compartment syndrome develops when edema and swelling result in increased pressure within a closed soft-tissue compartment.</a:t>
            </a:r>
          </a:p>
          <a:p>
            <a:r>
              <a:rPr lang="en-US" altLang="en-US" dirty="0">
                <a:latin typeface="Times New Roman" charset="0"/>
                <a:ea typeface="MS PGothic" charset="-128"/>
              </a:rPr>
              <a:t>       a.    Pressure increases within the compartment, which interferes with circulation.</a:t>
            </a:r>
          </a:p>
          <a:p>
            <a:r>
              <a:rPr lang="en-US" altLang="en-US" dirty="0">
                <a:latin typeface="Times New Roman" charset="0"/>
                <a:ea typeface="MS PGothic" charset="-128"/>
              </a:rPr>
              <a:t>       b.    Delivery of nutrients and oxygen is impaired, and by-products of normal metabolism accumulate. </a:t>
            </a:r>
          </a:p>
          <a:p>
            <a:r>
              <a:rPr lang="en-US" altLang="en-US" dirty="0">
                <a:latin typeface="Times New Roman" charset="0"/>
                <a:ea typeface="MS PGothic" charset="-128"/>
              </a:rPr>
              <a:t>       c.    There is pain, especially on passive movement.</a:t>
            </a:r>
          </a:p>
          <a:p>
            <a:r>
              <a:rPr lang="en-US" altLang="en-US" dirty="0">
                <a:latin typeface="Times New Roman" charset="0"/>
                <a:ea typeface="MS PGothic" charset="-128"/>
              </a:rPr>
              <a:t>       d.    The longer this situation persists, the greater the chance for tissue death.</a:t>
            </a:r>
          </a:p>
          <a:p>
            <a:r>
              <a:rPr lang="en-US" altLang="en-US" dirty="0">
                <a:latin typeface="Times New Roman" charset="0"/>
                <a:ea typeface="MS PGothic" charset="-128"/>
              </a:rPr>
              <a:t>       e.    Continually reassess skin color, temperature, and pulses distal to the injury site if crush injury is suspected. </a:t>
            </a:r>
          </a:p>
          <a:p>
            <a:r>
              <a:rPr lang="en-US" altLang="en-US" dirty="0">
                <a:latin typeface="Times New Roman" charset="0"/>
                <a:ea typeface="MS PGothic" charset="-128"/>
              </a:rPr>
              <a:t>7.    Severe closed injuries can damage internal organs.</a:t>
            </a:r>
          </a:p>
          <a:p>
            <a:r>
              <a:rPr lang="en-US" altLang="en-US" dirty="0">
                <a:latin typeface="Times New Roman" charset="0"/>
                <a:ea typeface="MS PGothic" charset="-128"/>
              </a:rPr>
              <a:t>	</a:t>
            </a:r>
          </a:p>
        </p:txBody>
      </p:sp>
      <p:sp>
        <p:nvSpPr>
          <p:cNvPr id="1914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AF04A847-6FBC-074C-9011-483DE1C63868}" type="slidenum">
              <a:rPr lang="en-US" altLang="en-US" sz="1200"/>
              <a:pPr/>
              <a:t>21</a:t>
            </a:fld>
            <a:endParaRPr lang="en-US" altLang="en-US" sz="1200" dirty="0"/>
          </a:p>
        </p:txBody>
      </p:sp>
    </p:spTree>
    <p:extLst>
      <p:ext uri="{BB962C8B-B14F-4D97-AF65-F5344CB8AC3E}">
        <p14:creationId xmlns:p14="http://schemas.microsoft.com/office/powerpoint/2010/main" val="20885633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Slide Image Placeholder 1"/>
          <p:cNvSpPr>
            <a:spLocks noGrp="1" noRot="1" noChangeAspect="1" noTextEdit="1"/>
          </p:cNvSpPr>
          <p:nvPr>
            <p:ph type="sldImg"/>
          </p:nvPr>
        </p:nvSpPr>
        <p:spPr>
          <a:ln/>
        </p:spPr>
      </p:sp>
      <p:sp>
        <p:nvSpPr>
          <p:cNvPr id="1925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C.    Open injuries</a:t>
            </a:r>
            <a:endParaRPr lang="en-US" altLang="en-US" b="1" dirty="0">
              <a:latin typeface="Times New Roman" charset="0"/>
              <a:ea typeface="MS PGothic" charset="-128"/>
            </a:endParaRPr>
          </a:p>
          <a:p>
            <a:r>
              <a:rPr lang="en-US" altLang="en-US" dirty="0">
                <a:latin typeface="Times New Roman" charset="0"/>
                <a:ea typeface="MS PGothic" charset="-128"/>
              </a:rPr>
              <a:t>       1.    Four types of open soft-tissue wounds:</a:t>
            </a:r>
          </a:p>
          <a:p>
            <a:r>
              <a:rPr lang="en-US" altLang="en-US" dirty="0">
                <a:latin typeface="Times New Roman" charset="0"/>
                <a:ea typeface="MS PGothic" charset="-128"/>
              </a:rPr>
              <a:t>              a.    Abrasions</a:t>
            </a:r>
          </a:p>
          <a:p>
            <a:r>
              <a:rPr lang="en-US" altLang="en-US" dirty="0">
                <a:latin typeface="Times New Roman" charset="0"/>
                <a:ea typeface="MS PGothic" charset="-128"/>
              </a:rPr>
              <a:t>              b.    Lacerations</a:t>
            </a:r>
          </a:p>
          <a:p>
            <a:r>
              <a:rPr lang="en-US" altLang="en-US" dirty="0">
                <a:latin typeface="Times New Roman" charset="0"/>
                <a:ea typeface="MS PGothic" charset="-128"/>
              </a:rPr>
              <a:t>              c.    Avulsions</a:t>
            </a:r>
          </a:p>
          <a:p>
            <a:r>
              <a:rPr lang="en-US" altLang="en-US" dirty="0">
                <a:latin typeface="Times New Roman" charset="0"/>
                <a:ea typeface="MS PGothic" charset="-128"/>
              </a:rPr>
              <a:t>              d.    Penetrating wounds</a:t>
            </a:r>
          </a:p>
        </p:txBody>
      </p:sp>
      <p:sp>
        <p:nvSpPr>
          <p:cNvPr id="1925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87E3E6AA-4049-E74F-96D6-A21DCFEE2F58}" type="slidenum">
              <a:rPr lang="en-US" altLang="en-US" sz="1200"/>
              <a:pPr/>
              <a:t>22</a:t>
            </a:fld>
            <a:endParaRPr lang="en-US" altLang="en-US" sz="1200" dirty="0"/>
          </a:p>
        </p:txBody>
      </p:sp>
    </p:spTree>
    <p:extLst>
      <p:ext uri="{BB962C8B-B14F-4D97-AF65-F5344CB8AC3E}">
        <p14:creationId xmlns:p14="http://schemas.microsoft.com/office/powerpoint/2010/main" val="18644838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Slide Image Placeholder 1"/>
          <p:cNvSpPr>
            <a:spLocks noGrp="1" noRot="1" noChangeAspect="1" noTextEdit="1"/>
          </p:cNvSpPr>
          <p:nvPr>
            <p:ph type="sldImg"/>
          </p:nvPr>
        </p:nvSpPr>
        <p:spPr>
          <a:ln/>
        </p:spPr>
      </p:sp>
      <p:sp>
        <p:nvSpPr>
          <p:cNvPr id="1935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2.    An abrasion is a wound of the superficial layer of the skin, caused by friction when a body part rubs or scrapes across a rough or hard surface.</a:t>
            </a:r>
          </a:p>
          <a:p>
            <a:r>
              <a:rPr lang="en-US" altLang="en-US" dirty="0">
                <a:latin typeface="Times New Roman" charset="0"/>
                <a:ea typeface="MS PGothic" charset="-128"/>
              </a:rPr>
              <a:t>	</a:t>
            </a:r>
          </a:p>
        </p:txBody>
      </p:sp>
      <p:sp>
        <p:nvSpPr>
          <p:cNvPr id="1935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07F88023-AF80-B242-85B2-B84D4FD0E6E0}" type="slidenum">
              <a:rPr lang="en-US" altLang="en-US" sz="1200"/>
              <a:pPr/>
              <a:t>23</a:t>
            </a:fld>
            <a:endParaRPr lang="en-US" altLang="en-US" sz="1200" dirty="0"/>
          </a:p>
        </p:txBody>
      </p:sp>
    </p:spTree>
    <p:extLst>
      <p:ext uri="{BB962C8B-B14F-4D97-AF65-F5344CB8AC3E}">
        <p14:creationId xmlns:p14="http://schemas.microsoft.com/office/powerpoint/2010/main" val="2983705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Slide Image Placeholder 1"/>
          <p:cNvSpPr>
            <a:spLocks noGrp="1" noRot="1" noChangeAspect="1" noTextEdit="1"/>
          </p:cNvSpPr>
          <p:nvPr>
            <p:ph type="sldImg"/>
          </p:nvPr>
        </p:nvSpPr>
        <p:spPr>
          <a:ln/>
        </p:spPr>
      </p:sp>
      <p:sp>
        <p:nvSpPr>
          <p:cNvPr id="1945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3.    A laceration is a jagged cut caused by a sharp object or a blunt force that tears the tissue.</a:t>
            </a:r>
          </a:p>
          <a:p>
            <a:r>
              <a:rPr lang="en-US" altLang="en-US" dirty="0">
                <a:latin typeface="Times New Roman" charset="0"/>
                <a:ea typeface="MS PGothic" charset="-128"/>
              </a:rPr>
              <a:t>	</a:t>
            </a:r>
          </a:p>
        </p:txBody>
      </p:sp>
      <p:sp>
        <p:nvSpPr>
          <p:cNvPr id="1945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72915542-B075-B740-A427-760F393E89CA}" type="slidenum">
              <a:rPr lang="en-US" altLang="en-US" sz="1200"/>
              <a:pPr/>
              <a:t>24</a:t>
            </a:fld>
            <a:endParaRPr lang="en-US" altLang="en-US" sz="1200" dirty="0"/>
          </a:p>
        </p:txBody>
      </p:sp>
    </p:spTree>
    <p:extLst>
      <p:ext uri="{BB962C8B-B14F-4D97-AF65-F5344CB8AC3E}">
        <p14:creationId xmlns:p14="http://schemas.microsoft.com/office/powerpoint/2010/main" val="3402408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Slide Image Placeholder 1"/>
          <p:cNvSpPr>
            <a:spLocks noGrp="1" noRot="1" noChangeAspect="1" noTextEdit="1"/>
          </p:cNvSpPr>
          <p:nvPr>
            <p:ph type="sldImg"/>
          </p:nvPr>
        </p:nvSpPr>
        <p:spPr>
          <a:ln/>
        </p:spPr>
      </p:sp>
      <p:sp>
        <p:nvSpPr>
          <p:cNvPr id="1955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4.    An avulsion separates various layers of soft tissue so that they become either completely detached or hang as a flap.</a:t>
            </a:r>
          </a:p>
          <a:p>
            <a:r>
              <a:rPr lang="en-US" altLang="en-US" dirty="0">
                <a:latin typeface="Times New Roman" charset="0"/>
                <a:ea typeface="MS PGothic" charset="-128"/>
              </a:rPr>
              <a:t>       a.    Often there is significant bleeding.</a:t>
            </a:r>
          </a:p>
          <a:p>
            <a:r>
              <a:rPr lang="en-US" sz="1200" kern="1200" dirty="0">
                <a:solidFill>
                  <a:schemeClr val="tx1"/>
                </a:solidFill>
                <a:effectLst/>
                <a:latin typeface="Times New Roman" charset="0"/>
                <a:ea typeface="MS PGothic" charset="-128"/>
                <a:cs typeface="+mn-cs"/>
              </a:rPr>
              <a:t>       </a:t>
            </a:r>
            <a:r>
              <a:rPr lang="en-US" sz="1200" kern="1200" dirty="0">
                <a:solidFill>
                  <a:schemeClr val="tx1"/>
                </a:solidFill>
                <a:effectLst/>
                <a:latin typeface="Times New Roman" pitchFamily="18" charset="0"/>
                <a:ea typeface="MS PGothic" pitchFamily="34" charset="-128"/>
                <a:cs typeface="+mn-cs"/>
              </a:rPr>
              <a:t>b.    If possible, replace the flat avulsed flap in its original position.</a:t>
            </a:r>
          </a:p>
          <a:p>
            <a:r>
              <a:rPr lang="en-US" sz="1200" kern="1200" dirty="0">
                <a:solidFill>
                  <a:schemeClr val="tx1"/>
                </a:solidFill>
                <a:effectLst/>
                <a:latin typeface="Times New Roman" pitchFamily="18" charset="0"/>
                <a:ea typeface="MS PGothic" pitchFamily="34" charset="-128"/>
                <a:cs typeface="+mn-cs"/>
              </a:rPr>
              <a:t>       c.     Never remove an avulsion skin flap, regardless of its size.</a:t>
            </a:r>
          </a:p>
          <a:p>
            <a:endParaRPr lang="en-US" sz="1200" kern="1200" dirty="0">
              <a:solidFill>
                <a:schemeClr val="tx1"/>
              </a:solidFill>
              <a:effectLst/>
              <a:latin typeface="Times New Roman" pitchFamily="18" charset="0"/>
              <a:ea typeface="MS PGothic" pitchFamily="34" charset="-128"/>
              <a:cs typeface="+mn-cs"/>
            </a:endParaRPr>
          </a:p>
          <a:p>
            <a:r>
              <a:rPr lang="en-US" altLang="en-US" dirty="0">
                <a:latin typeface="Times New Roman" charset="0"/>
                <a:ea typeface="MS PGothic" charset="-128"/>
              </a:rPr>
              <a:t>	</a:t>
            </a:r>
          </a:p>
        </p:txBody>
      </p:sp>
      <p:sp>
        <p:nvSpPr>
          <p:cNvPr id="1955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3DA22430-80B3-794A-8EE3-32B7042CA2F7}" type="slidenum">
              <a:rPr lang="en-US" altLang="en-US" sz="1200"/>
              <a:pPr/>
              <a:t>25</a:t>
            </a:fld>
            <a:endParaRPr lang="en-US" altLang="en-US" sz="1200" dirty="0"/>
          </a:p>
        </p:txBody>
      </p:sp>
    </p:spTree>
    <p:extLst>
      <p:ext uri="{BB962C8B-B14F-4D97-AF65-F5344CB8AC3E}">
        <p14:creationId xmlns:p14="http://schemas.microsoft.com/office/powerpoint/2010/main" val="18257581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Slide Image Placeholder 1"/>
          <p:cNvSpPr>
            <a:spLocks noGrp="1" noRot="1" noChangeAspect="1" noTextEdit="1"/>
          </p:cNvSpPr>
          <p:nvPr>
            <p:ph type="sldImg"/>
          </p:nvPr>
        </p:nvSpPr>
        <p:spPr>
          <a:ln/>
        </p:spPr>
      </p:sp>
      <p:sp>
        <p:nvSpPr>
          <p:cNvPr id="1966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      d.    An amputation is an injury in which part of the body is completely severed.</a:t>
            </a:r>
          </a:p>
          <a:p>
            <a:pPr marL="228600" indent="-228600">
              <a:buAutoNum type="arabicPeriod" startAt="5"/>
            </a:pPr>
            <a:r>
              <a:rPr lang="en-US" altLang="en-US" dirty="0">
                <a:latin typeface="Times New Roman" charset="0"/>
                <a:ea typeface="MS PGothic" charset="-128"/>
              </a:rPr>
              <a:t>Penetrating wounds </a:t>
            </a:r>
          </a:p>
          <a:p>
            <a:pPr marL="0" indent="0">
              <a:buNone/>
            </a:pPr>
            <a:r>
              <a:rPr lang="en-US" altLang="en-US" dirty="0">
                <a:latin typeface="Times New Roman" charset="0"/>
                <a:ea typeface="MS PGothic" charset="-128"/>
              </a:rPr>
              <a:t>      a.   Usually leave relatively small entrance wound and produce little external bleeding.</a:t>
            </a:r>
          </a:p>
          <a:p>
            <a:pPr marL="228600" indent="-228600">
              <a:buAutoNum type="arabicPeriod" startAt="6"/>
            </a:pPr>
            <a:r>
              <a:rPr lang="en-US" altLang="en-US" dirty="0">
                <a:latin typeface="Times New Roman" charset="0"/>
                <a:ea typeface="MS PGothic" charset="-128"/>
              </a:rPr>
              <a:t>Impaled objects: </a:t>
            </a:r>
          </a:p>
          <a:p>
            <a:pPr marL="0" indent="0">
              <a:buNone/>
            </a:pPr>
            <a:r>
              <a:rPr lang="en-US" altLang="en-US" dirty="0">
                <a:latin typeface="Times New Roman" charset="0"/>
                <a:ea typeface="MS PGothic" charset="-128"/>
              </a:rPr>
              <a:t>      a.    May damage to structures deep inside the body</a:t>
            </a:r>
          </a:p>
          <a:p>
            <a:r>
              <a:rPr lang="en-US" altLang="en-US" dirty="0">
                <a:latin typeface="Times New Roman" charset="0"/>
                <a:ea typeface="MS PGothic" charset="-128"/>
              </a:rPr>
              <a:t>      b.    Presence of foreign materials inside the tissue that can lead to infection</a:t>
            </a:r>
          </a:p>
        </p:txBody>
      </p:sp>
      <p:sp>
        <p:nvSpPr>
          <p:cNvPr id="1966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C751E43A-85CF-A147-92A1-F1627221FCBA}" type="slidenum">
              <a:rPr lang="en-US" altLang="en-US" sz="1200"/>
              <a:pPr/>
              <a:t>26</a:t>
            </a:fld>
            <a:endParaRPr lang="en-US" altLang="en-US" sz="1200" dirty="0"/>
          </a:p>
        </p:txBody>
      </p:sp>
    </p:spTree>
    <p:extLst>
      <p:ext uri="{BB962C8B-B14F-4D97-AF65-F5344CB8AC3E}">
        <p14:creationId xmlns:p14="http://schemas.microsoft.com/office/powerpoint/2010/main" val="1230253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Slide Image Placeholder 1"/>
          <p:cNvSpPr>
            <a:spLocks noGrp="1" noRot="1" noChangeAspect="1" noTextEdit="1"/>
          </p:cNvSpPr>
          <p:nvPr>
            <p:ph type="sldImg"/>
          </p:nvPr>
        </p:nvSpPr>
        <p:spPr>
          <a:ln/>
        </p:spPr>
      </p:sp>
      <p:sp>
        <p:nvSpPr>
          <p:cNvPr id="1976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7.    Stabbings and shootings often result in multiple penetrating injuries.</a:t>
            </a:r>
          </a:p>
          <a:p>
            <a:r>
              <a:rPr lang="en-US" altLang="en-US" dirty="0">
                <a:latin typeface="Times New Roman" charset="0"/>
                <a:ea typeface="MS PGothic" charset="-128"/>
              </a:rPr>
              <a:t>       a.    Assess the patient carefully to identify all wounds.</a:t>
            </a:r>
          </a:p>
          <a:p>
            <a:r>
              <a:rPr lang="en-US" altLang="en-US" dirty="0">
                <a:latin typeface="Times New Roman" charset="0"/>
                <a:ea typeface="MS PGothic" charset="-128"/>
              </a:rPr>
              <a:t>       b.    Count the number of penetrating injuries, especially with gunshot wounds.</a:t>
            </a:r>
          </a:p>
          <a:p>
            <a:r>
              <a:rPr lang="en-US" altLang="en-US" dirty="0">
                <a:latin typeface="Times New Roman" charset="0"/>
                <a:ea typeface="MS PGothic" charset="-128"/>
              </a:rPr>
              <a:t>       c.    In a shooting, determine the type of gun when possible, but do not let this delay patient transport.</a:t>
            </a:r>
          </a:p>
          <a:p>
            <a:r>
              <a:rPr lang="en-US" altLang="en-US" dirty="0">
                <a:latin typeface="Times New Roman" charset="0"/>
                <a:ea typeface="MS PGothic" charset="-128"/>
              </a:rPr>
              <a:t>	</a:t>
            </a:r>
          </a:p>
        </p:txBody>
      </p:sp>
      <p:sp>
        <p:nvSpPr>
          <p:cNvPr id="1976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5490C1CE-A663-DC4F-B784-61B98AC9EB57}" type="slidenum">
              <a:rPr lang="en-US" altLang="en-US" sz="1200"/>
              <a:pPr/>
              <a:t>27</a:t>
            </a:fld>
            <a:endParaRPr lang="en-US" altLang="en-US" sz="1200" dirty="0"/>
          </a:p>
        </p:txBody>
      </p:sp>
    </p:spTree>
    <p:extLst>
      <p:ext uri="{BB962C8B-B14F-4D97-AF65-F5344CB8AC3E}">
        <p14:creationId xmlns:p14="http://schemas.microsoft.com/office/powerpoint/2010/main" val="18071671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Slide Image Placeholder 1"/>
          <p:cNvSpPr>
            <a:spLocks noGrp="1" noRot="1" noChangeAspect="1" noTextEdit="1"/>
          </p:cNvSpPr>
          <p:nvPr>
            <p:ph type="sldImg"/>
          </p:nvPr>
        </p:nvSpPr>
        <p:spPr>
          <a:ln/>
        </p:spPr>
      </p:sp>
      <p:sp>
        <p:nvSpPr>
          <p:cNvPr id="1986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8.    Blast injuries often result in multiple penetrating injuries.</a:t>
            </a:r>
          </a:p>
          <a:p>
            <a:r>
              <a:rPr lang="en-US" altLang="en-US" dirty="0">
                <a:latin typeface="Times New Roman" charset="0"/>
                <a:ea typeface="MS PGothic" charset="-128"/>
              </a:rPr>
              <a:t>9.    The mechanism of injury from a blast injury is generally due to three factors:</a:t>
            </a:r>
          </a:p>
          <a:p>
            <a:r>
              <a:rPr lang="en-US" altLang="en-US" dirty="0">
                <a:latin typeface="Times New Roman" charset="0"/>
                <a:ea typeface="MS PGothic" charset="-128"/>
              </a:rPr>
              <a:t>       a.    Primary blast injury: Damage is caused by the blast wave itself and the sudden pressure changes of the explosion.</a:t>
            </a:r>
          </a:p>
          <a:p>
            <a:r>
              <a:rPr lang="en-US" altLang="en-US" dirty="0">
                <a:latin typeface="Times New Roman" charset="0"/>
                <a:ea typeface="MS PGothic" charset="-128"/>
              </a:rPr>
              <a:t>       b.    Secondary blast injury: Damage results from flying debris that causes multiple penetrating wounds.</a:t>
            </a:r>
          </a:p>
          <a:p>
            <a:r>
              <a:rPr lang="en-US" altLang="en-US" dirty="0">
                <a:latin typeface="Times New Roman" charset="0"/>
                <a:ea typeface="MS PGothic" charset="-128"/>
              </a:rPr>
              <a:t>       c.    Tertiary blast injury: The victim is thrown by the explosion, perhaps into an object.</a:t>
            </a:r>
          </a:p>
        </p:txBody>
      </p:sp>
      <p:sp>
        <p:nvSpPr>
          <p:cNvPr id="1986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C170A99D-0A3E-CA48-BEE0-9BA2937593C3}" type="slidenum">
              <a:rPr lang="en-US" altLang="en-US" sz="1200"/>
              <a:pPr/>
              <a:t>28</a:t>
            </a:fld>
            <a:endParaRPr lang="en-US" altLang="en-US" sz="1200" dirty="0"/>
          </a:p>
        </p:txBody>
      </p:sp>
    </p:spTree>
    <p:extLst>
      <p:ext uri="{BB962C8B-B14F-4D97-AF65-F5344CB8AC3E}">
        <p14:creationId xmlns:p14="http://schemas.microsoft.com/office/powerpoint/2010/main" val="11975243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Slide Image Placeholder 1"/>
          <p:cNvSpPr>
            <a:spLocks noGrp="1" noRot="1" noChangeAspect="1" noTextEdit="1"/>
          </p:cNvSpPr>
          <p:nvPr>
            <p:ph type="sldImg"/>
          </p:nvPr>
        </p:nvSpPr>
        <p:spPr>
          <a:ln/>
        </p:spPr>
      </p:sp>
      <p:sp>
        <p:nvSpPr>
          <p:cNvPr id="1996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IV. Patient Assessment of Closed and Open Injuries</a:t>
            </a:r>
          </a:p>
          <a:p>
            <a:r>
              <a:rPr lang="en-US" altLang="en-US" dirty="0">
                <a:latin typeface="Times New Roman" charset="0"/>
                <a:ea typeface="MS PGothic" charset="-128"/>
              </a:rPr>
              <a:t>A.    It is more difficult to assess a closed injury than to assess an open injury.</a:t>
            </a:r>
            <a:endParaRPr lang="en-US" altLang="en-US" b="1" dirty="0">
              <a:latin typeface="Times New Roman" charset="0"/>
              <a:ea typeface="MS PGothic" charset="-128"/>
            </a:endParaRPr>
          </a:p>
          <a:p>
            <a:r>
              <a:rPr lang="en-US" altLang="en-US" dirty="0">
                <a:latin typeface="Times New Roman" charset="0"/>
                <a:ea typeface="MS PGothic" charset="-128"/>
              </a:rPr>
              <a:t>	</a:t>
            </a:r>
          </a:p>
        </p:txBody>
      </p:sp>
      <p:sp>
        <p:nvSpPr>
          <p:cNvPr id="1996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0F0FC2EA-ED4A-D947-A031-E4DD099F58DC}" type="slidenum">
              <a:rPr lang="en-US" altLang="en-US" sz="1200"/>
              <a:pPr/>
              <a:t>29</a:t>
            </a:fld>
            <a:endParaRPr lang="en-US" altLang="en-US" sz="1200" dirty="0"/>
          </a:p>
        </p:txBody>
      </p:sp>
    </p:spTree>
    <p:extLst>
      <p:ext uri="{BB962C8B-B14F-4D97-AF65-F5344CB8AC3E}">
        <p14:creationId xmlns:p14="http://schemas.microsoft.com/office/powerpoint/2010/main" val="5744729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Slide Image Placeholder 1"/>
          <p:cNvSpPr>
            <a:spLocks noGrp="1" noRot="1" noChangeAspect="1" noTextEdit="1"/>
          </p:cNvSpPr>
          <p:nvPr>
            <p:ph type="sldImg"/>
          </p:nvPr>
        </p:nvSpPr>
        <p:spPr>
          <a:ln/>
        </p:spPr>
      </p:sp>
      <p:sp>
        <p:nvSpPr>
          <p:cNvPr id="2007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B.    Scene size-up</a:t>
            </a:r>
            <a:endParaRPr lang="en-US" altLang="en-US" b="1" dirty="0">
              <a:latin typeface="Times New Roman" charset="0"/>
              <a:ea typeface="MS PGothic" charset="-128"/>
            </a:endParaRPr>
          </a:p>
          <a:p>
            <a:r>
              <a:rPr lang="en-US" altLang="en-US" dirty="0">
                <a:latin typeface="Times New Roman" charset="0"/>
                <a:ea typeface="MS PGothic" charset="-128"/>
              </a:rPr>
              <a:t>       1.   Scene safety</a:t>
            </a:r>
          </a:p>
          <a:p>
            <a:r>
              <a:rPr lang="en-US" sz="1200" kern="1200" dirty="0">
                <a:solidFill>
                  <a:schemeClr val="tx1"/>
                </a:solidFill>
                <a:effectLst/>
                <a:latin typeface="Times New Roman" pitchFamily="18" charset="0"/>
                <a:ea typeface="MS PGothic" pitchFamily="34" charset="-128"/>
                <a:cs typeface="+mn-cs"/>
              </a:rPr>
              <a:t>       2.   Mechanism of injury (MOI)</a:t>
            </a:r>
          </a:p>
          <a:p>
            <a:r>
              <a:rPr lang="en-US" sz="1200" kern="1200" dirty="0">
                <a:solidFill>
                  <a:schemeClr val="tx1"/>
                </a:solidFill>
                <a:effectLst/>
                <a:latin typeface="Times New Roman" pitchFamily="18" charset="0"/>
                <a:ea typeface="MS PGothic" pitchFamily="34" charset="-128"/>
                <a:cs typeface="+mn-cs"/>
              </a:rPr>
              <a:t>             a.   Look for indicators of the MOI as you assess the scene.</a:t>
            </a:r>
          </a:p>
          <a:p>
            <a:r>
              <a:rPr lang="en-US" sz="1200" kern="1200" dirty="0">
                <a:solidFill>
                  <a:schemeClr val="tx1"/>
                </a:solidFill>
                <a:effectLst/>
                <a:latin typeface="Times New Roman" pitchFamily="18" charset="0"/>
                <a:ea typeface="MS PGothic" pitchFamily="34" charset="-128"/>
                <a:cs typeface="+mn-cs"/>
              </a:rPr>
              <a:t>                   </a:t>
            </a:r>
            <a:r>
              <a:rPr lang="en-US" sz="1200" kern="1200" dirty="0" err="1">
                <a:solidFill>
                  <a:schemeClr val="tx1"/>
                </a:solidFill>
                <a:effectLst/>
                <a:latin typeface="Times New Roman" pitchFamily="18" charset="0"/>
                <a:ea typeface="MS PGothic" pitchFamily="34" charset="-128"/>
                <a:cs typeface="+mn-cs"/>
              </a:rPr>
              <a:t>i.</a:t>
            </a:r>
            <a:r>
              <a:rPr lang="en-US" sz="1200" kern="1200" dirty="0">
                <a:solidFill>
                  <a:schemeClr val="tx1"/>
                </a:solidFill>
                <a:effectLst/>
                <a:latin typeface="Times New Roman" pitchFamily="18" charset="0"/>
                <a:ea typeface="MS PGothic" pitchFamily="34" charset="-128"/>
                <a:cs typeface="+mn-cs"/>
              </a:rPr>
              <a:t> Helps develop an early index of suspicion for underlying injuries.</a:t>
            </a:r>
          </a:p>
          <a:p>
            <a:r>
              <a:rPr lang="en-US" sz="1200" kern="1200" dirty="0">
                <a:solidFill>
                  <a:schemeClr val="tx1"/>
                </a:solidFill>
                <a:effectLst/>
                <a:latin typeface="Times New Roman" pitchFamily="18" charset="0"/>
                <a:ea typeface="MS PGothic" pitchFamily="34" charset="-128"/>
                <a:cs typeface="+mn-cs"/>
              </a:rPr>
              <a:t>             b.   The MOI may provide information about potential safety threats.</a:t>
            </a:r>
          </a:p>
          <a:p>
            <a:r>
              <a:rPr lang="en-US" sz="1200" kern="1200" dirty="0">
                <a:solidFill>
                  <a:schemeClr val="tx1"/>
                </a:solidFill>
                <a:effectLst/>
                <a:latin typeface="Times New Roman" pitchFamily="18" charset="0"/>
                <a:ea typeface="MS PGothic" pitchFamily="34" charset="-128"/>
                <a:cs typeface="+mn-cs"/>
              </a:rPr>
              <a:t>             c.   Use all available information to evaluate scene safety and consider whether additional resources may be necessary.</a:t>
            </a:r>
          </a:p>
          <a:p>
            <a:r>
              <a:rPr lang="en-US" altLang="en-US" dirty="0">
                <a:latin typeface="Times New Roman" charset="0"/>
                <a:ea typeface="MS PGothic" charset="-128"/>
              </a:rPr>
              <a:t>		</a:t>
            </a:r>
          </a:p>
        </p:txBody>
      </p:sp>
      <p:sp>
        <p:nvSpPr>
          <p:cNvPr id="2007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E103C5FA-769D-3E47-BEB7-994E354B2A59}" type="slidenum">
              <a:rPr lang="en-US" altLang="en-US" sz="1200"/>
              <a:pPr/>
              <a:t>30</a:t>
            </a:fld>
            <a:endParaRPr lang="en-US" altLang="en-US" sz="1200" dirty="0"/>
          </a:p>
        </p:txBody>
      </p:sp>
    </p:spTree>
    <p:extLst>
      <p:ext uri="{BB962C8B-B14F-4D97-AF65-F5344CB8AC3E}">
        <p14:creationId xmlns:p14="http://schemas.microsoft.com/office/powerpoint/2010/main" val="802592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Slide Image Placeholder 1"/>
          <p:cNvSpPr>
            <a:spLocks noGrp="1" noRot="1" noChangeAspect="1" noTextEdit="1"/>
          </p:cNvSpPr>
          <p:nvPr>
            <p:ph type="sldImg"/>
          </p:nvPr>
        </p:nvSpPr>
        <p:spPr>
          <a:ln/>
        </p:spPr>
      </p:sp>
      <p:sp>
        <p:nvSpPr>
          <p:cNvPr id="171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National EMS Education Standard Competencies </a:t>
            </a:r>
          </a:p>
          <a:p>
            <a:endParaRPr lang="en-US" altLang="en-US" dirty="0">
              <a:latin typeface="Times New Roman" charset="0"/>
              <a:ea typeface="MS PGothic" charset="-128"/>
            </a:endParaRPr>
          </a:p>
          <a:p>
            <a:r>
              <a:rPr lang="en-US" altLang="en-US" dirty="0">
                <a:latin typeface="Times New Roman" charset="0"/>
                <a:ea typeface="MS PGothic" charset="-128"/>
              </a:rPr>
              <a:t>Pathophysiology, assessment, and management of</a:t>
            </a:r>
          </a:p>
          <a:p>
            <a:r>
              <a:rPr lang="en-US" altLang="en-US" dirty="0">
                <a:latin typeface="Times New Roman" charset="0"/>
                <a:ea typeface="MS PGothic" charset="-128"/>
              </a:rPr>
              <a:t>• Wounds</a:t>
            </a:r>
          </a:p>
          <a:p>
            <a:r>
              <a:rPr lang="en-US" altLang="en-US" dirty="0">
                <a:latin typeface="Times New Roman" charset="0"/>
                <a:ea typeface="MS PGothic" charset="-128"/>
              </a:rPr>
              <a:t>  • Avulsions </a:t>
            </a:r>
          </a:p>
          <a:p>
            <a:r>
              <a:rPr lang="en-US" altLang="en-US" dirty="0">
                <a:latin typeface="Times New Roman" charset="0"/>
                <a:ea typeface="MS PGothic" charset="-128"/>
              </a:rPr>
              <a:t>  • Bite wounds </a:t>
            </a:r>
          </a:p>
          <a:p>
            <a:r>
              <a:rPr lang="en-US" altLang="en-US" dirty="0">
                <a:latin typeface="Times New Roman" charset="0"/>
                <a:ea typeface="MS PGothic" charset="-128"/>
              </a:rPr>
              <a:t>  • Lacerations </a:t>
            </a:r>
          </a:p>
          <a:p>
            <a:r>
              <a:rPr lang="en-US" altLang="en-US" dirty="0">
                <a:latin typeface="Times New Roman" charset="0"/>
                <a:ea typeface="MS PGothic" charset="-128"/>
              </a:rPr>
              <a:t>  • Puncture wounds </a:t>
            </a:r>
          </a:p>
          <a:p>
            <a:r>
              <a:rPr lang="en-US" altLang="en-US" dirty="0">
                <a:latin typeface="Times New Roman" charset="0"/>
                <a:ea typeface="MS PGothic" charset="-128"/>
              </a:rPr>
              <a:t>  • Incisions </a:t>
            </a:r>
          </a:p>
          <a:p>
            <a:endParaRPr lang="en-US" altLang="en-US" dirty="0">
              <a:latin typeface="Times New Roman" charset="0"/>
              <a:ea typeface="MS PGothic" charset="-128"/>
            </a:endParaRPr>
          </a:p>
        </p:txBody>
      </p:sp>
      <p:sp>
        <p:nvSpPr>
          <p:cNvPr id="1710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EDD93FBA-3118-0642-A5AA-1D61B5B90E44}" type="slidenum">
              <a:rPr lang="en-US" altLang="en-US" sz="1200"/>
              <a:pPr/>
              <a:t>4</a:t>
            </a:fld>
            <a:endParaRPr lang="en-US" altLang="en-US" sz="1200" dirty="0"/>
          </a:p>
        </p:txBody>
      </p:sp>
    </p:spTree>
    <p:extLst>
      <p:ext uri="{BB962C8B-B14F-4D97-AF65-F5344CB8AC3E}">
        <p14:creationId xmlns:p14="http://schemas.microsoft.com/office/powerpoint/2010/main" val="492741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Slide Image Placeholder 1"/>
          <p:cNvSpPr>
            <a:spLocks noGrp="1" noRot="1" noChangeAspect="1" noTextEdit="1"/>
          </p:cNvSpPr>
          <p:nvPr>
            <p:ph type="sldImg"/>
          </p:nvPr>
        </p:nvSpPr>
        <p:spPr>
          <a:ln/>
        </p:spPr>
      </p:sp>
      <p:sp>
        <p:nvSpPr>
          <p:cNvPr id="2027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C.    Primary assessment</a:t>
            </a:r>
            <a:endParaRPr lang="en-US" altLang="en-US" b="1" dirty="0">
              <a:latin typeface="Times New Roman" charset="0"/>
              <a:ea typeface="MS PGothic" charset="-128"/>
            </a:endParaRPr>
          </a:p>
          <a:p>
            <a:r>
              <a:rPr lang="en-US" altLang="en-US" dirty="0">
                <a:latin typeface="Times New Roman" charset="0"/>
                <a:ea typeface="MS PGothic" charset="-128"/>
              </a:rPr>
              <a:t>       1.    Focus on identifying and managing life-threatening concerns and identifying transport priority.</a:t>
            </a:r>
          </a:p>
          <a:p>
            <a:r>
              <a:rPr lang="en-US" altLang="en-US" dirty="0">
                <a:latin typeface="Times New Roman" charset="0"/>
                <a:ea typeface="MS PGothic" charset="-128"/>
              </a:rPr>
              <a:t>       2.    Form a general impression.</a:t>
            </a:r>
          </a:p>
          <a:p>
            <a:r>
              <a:rPr lang="en-US" altLang="en-US" dirty="0">
                <a:latin typeface="Times New Roman" charset="0"/>
                <a:ea typeface="MS PGothic" charset="-128"/>
              </a:rPr>
              <a:t>               a.    Important indicators will alert you to the seriousness of the patient</a:t>
            </a:r>
            <a:r>
              <a:rPr lang="ja-JP" altLang="en-US" dirty="0">
                <a:latin typeface="Times New Roman" charset="0"/>
                <a:ea typeface="MS PGothic" charset="-128"/>
              </a:rPr>
              <a:t>’</a:t>
            </a:r>
            <a:r>
              <a:rPr lang="en-US" altLang="ja-JP" dirty="0">
                <a:latin typeface="Times New Roman" charset="0"/>
                <a:ea typeface="MS PGothic" charset="-128"/>
              </a:rPr>
              <a:t>s condition.</a:t>
            </a:r>
          </a:p>
          <a:p>
            <a:r>
              <a:rPr lang="en-US" altLang="en-US" dirty="0">
                <a:latin typeface="Times New Roman" charset="0"/>
                <a:ea typeface="MS PGothic" charset="-128"/>
              </a:rPr>
              <a:t>                      i.    Is the patient awake and interacting with his or her surroundings, or is the patient lying still, making no sounds?</a:t>
            </a:r>
          </a:p>
          <a:p>
            <a:r>
              <a:rPr lang="en-US" altLang="en-US" dirty="0">
                <a:latin typeface="Times New Roman" charset="0"/>
                <a:ea typeface="MS PGothic" charset="-128"/>
              </a:rPr>
              <a:t>                      ii.   Is the patient responding to you appropriately or inappropriately?</a:t>
            </a:r>
          </a:p>
          <a:p>
            <a:r>
              <a:rPr lang="en-US" altLang="en-US" dirty="0">
                <a:latin typeface="Times New Roman" charset="0"/>
                <a:ea typeface="MS PGothic" charset="-128"/>
              </a:rPr>
              <a:t>                      iii.  Is the patient</a:t>
            </a:r>
            <a:r>
              <a:rPr lang="ja-JP" altLang="en-US" dirty="0">
                <a:latin typeface="Times New Roman" charset="0"/>
                <a:ea typeface="MS PGothic" charset="-128"/>
              </a:rPr>
              <a:t>’</a:t>
            </a:r>
            <a:r>
              <a:rPr lang="en-US" altLang="ja-JP" dirty="0">
                <a:latin typeface="Times New Roman" charset="0"/>
                <a:ea typeface="MS PGothic" charset="-128"/>
              </a:rPr>
              <a:t>s breathing pattern rapid or slow, deep or shallow?</a:t>
            </a:r>
          </a:p>
          <a:p>
            <a:r>
              <a:rPr lang="en-US" altLang="en-US" dirty="0">
                <a:latin typeface="Times New Roman" charset="0"/>
                <a:ea typeface="MS PGothic" charset="-128"/>
              </a:rPr>
              <a:t>                      iv.  What is the color and condition of the patient</a:t>
            </a:r>
            <a:r>
              <a:rPr lang="ja-JP" altLang="en-US" dirty="0">
                <a:latin typeface="Times New Roman" charset="0"/>
                <a:ea typeface="MS PGothic" charset="-128"/>
              </a:rPr>
              <a:t>’</a:t>
            </a:r>
            <a:r>
              <a:rPr lang="en-US" altLang="ja-JP" dirty="0">
                <a:latin typeface="Times New Roman" charset="0"/>
                <a:ea typeface="MS PGothic" charset="-128"/>
              </a:rPr>
              <a:t>s skin?</a:t>
            </a:r>
          </a:p>
          <a:p>
            <a:r>
              <a:rPr lang="en-US" altLang="en-US" dirty="0">
                <a:latin typeface="Times New Roman" charset="0"/>
                <a:ea typeface="MS PGothic" charset="-128"/>
              </a:rPr>
              <a:t>                      v.   Does the patient have any apparent life threats?</a:t>
            </a:r>
          </a:p>
          <a:p>
            <a:r>
              <a:rPr lang="en-US" altLang="en-US" dirty="0">
                <a:latin typeface="Times New Roman" charset="0"/>
                <a:ea typeface="MS PGothic" charset="-128"/>
              </a:rPr>
              <a:t>               b.    Closed soft-tissue injuries may appear to be minor, but could indicate serious internal injuries.</a:t>
            </a:r>
          </a:p>
          <a:p>
            <a:r>
              <a:rPr lang="en-US" altLang="en-US" dirty="0">
                <a:latin typeface="Times New Roman" charset="0"/>
                <a:ea typeface="MS PGothic" charset="-128"/>
              </a:rPr>
              <a:t>               c.    Check for responsiveness.</a:t>
            </a:r>
          </a:p>
          <a:p>
            <a:r>
              <a:rPr lang="en-US" altLang="en-US" dirty="0">
                <a:latin typeface="Times New Roman" charset="0"/>
                <a:ea typeface="MS PGothic" charset="-128"/>
              </a:rPr>
              <a:t>                      a.    Administer high-flow oxygen via a nonrebreathing mask to patients whose level of consciousness is less than alert, treat for potential shock, and provide immediate transport.</a:t>
            </a:r>
          </a:p>
          <a:p>
            <a:r>
              <a:rPr lang="en-US" altLang="en-US" dirty="0">
                <a:latin typeface="Times New Roman" charset="0"/>
                <a:ea typeface="MS PGothic" charset="-128"/>
              </a:rPr>
              <a:t>			</a:t>
            </a:r>
          </a:p>
        </p:txBody>
      </p:sp>
      <p:sp>
        <p:nvSpPr>
          <p:cNvPr id="2027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585B9851-7E3C-2B40-A5CA-5BB0794506A5}" type="slidenum">
              <a:rPr lang="en-US" altLang="en-US" sz="1200"/>
              <a:pPr/>
              <a:t>31</a:t>
            </a:fld>
            <a:endParaRPr lang="en-US" altLang="en-US" sz="1200" dirty="0"/>
          </a:p>
        </p:txBody>
      </p:sp>
    </p:spTree>
    <p:extLst>
      <p:ext uri="{BB962C8B-B14F-4D97-AF65-F5344CB8AC3E}">
        <p14:creationId xmlns:p14="http://schemas.microsoft.com/office/powerpoint/2010/main" val="9282254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Slide Image Placeholder 1"/>
          <p:cNvSpPr>
            <a:spLocks noGrp="1" noRot="1" noChangeAspect="1" noTextEdit="1"/>
          </p:cNvSpPr>
          <p:nvPr>
            <p:ph type="sldImg"/>
          </p:nvPr>
        </p:nvSpPr>
        <p:spPr>
          <a:ln/>
        </p:spPr>
      </p:sp>
      <p:sp>
        <p:nvSpPr>
          <p:cNvPr id="2048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sz="1200" kern="1200" dirty="0">
                <a:solidFill>
                  <a:schemeClr val="tx1"/>
                </a:solidFill>
                <a:effectLst/>
                <a:latin typeface="Times New Roman" pitchFamily="18" charset="0"/>
                <a:ea typeface="MS PGothic" pitchFamily="34" charset="-128"/>
                <a:cs typeface="+mn-cs"/>
              </a:rPr>
              <a:t>3.   Circulation</a:t>
            </a:r>
          </a:p>
          <a:p>
            <a:r>
              <a:rPr lang="en-US" sz="1200" kern="1200" dirty="0">
                <a:solidFill>
                  <a:schemeClr val="tx1"/>
                </a:solidFill>
                <a:effectLst/>
                <a:latin typeface="Times New Roman" pitchFamily="18" charset="0"/>
                <a:ea typeface="MS PGothic" pitchFamily="34" charset="-128"/>
                <a:cs typeface="+mn-cs"/>
              </a:rPr>
              <a:t>      a.   Significant bleeding is an immediate life threat and must be controlled before the airway is open.</a:t>
            </a:r>
          </a:p>
          <a:p>
            <a:r>
              <a:rPr lang="en-US" sz="1200" kern="1200" dirty="0">
                <a:solidFill>
                  <a:schemeClr val="tx1"/>
                </a:solidFill>
                <a:effectLst/>
                <a:latin typeface="Times New Roman" pitchFamily="18" charset="0"/>
                <a:ea typeface="MS PGothic" pitchFamily="34" charset="-128"/>
                <a:cs typeface="+mn-cs"/>
              </a:rPr>
              <a:t>      b.   If the patient has obvious life-threatening external bleeding, control the bleeding first, before airway and breathing, then assess and treat for shock.</a:t>
            </a:r>
          </a:p>
        </p:txBody>
      </p:sp>
      <p:sp>
        <p:nvSpPr>
          <p:cNvPr id="2048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BA25A440-B200-D241-93C3-29A1BE59E1BA}" type="slidenum">
              <a:rPr lang="en-US" altLang="en-US" sz="1200"/>
              <a:pPr/>
              <a:t>32</a:t>
            </a:fld>
            <a:endParaRPr lang="en-US" altLang="en-US" sz="1200" dirty="0"/>
          </a:p>
        </p:txBody>
      </p:sp>
    </p:spTree>
    <p:extLst>
      <p:ext uri="{BB962C8B-B14F-4D97-AF65-F5344CB8AC3E}">
        <p14:creationId xmlns:p14="http://schemas.microsoft.com/office/powerpoint/2010/main" val="5956718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Slide Image Placeholder 1"/>
          <p:cNvSpPr>
            <a:spLocks noGrp="1" noRot="1" noChangeAspect="1" noTextEdit="1"/>
          </p:cNvSpPr>
          <p:nvPr>
            <p:ph type="sldImg"/>
          </p:nvPr>
        </p:nvSpPr>
        <p:spPr>
          <a:ln/>
        </p:spPr>
      </p:sp>
      <p:sp>
        <p:nvSpPr>
          <p:cNvPr id="203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sz="1200" kern="1200" dirty="0">
                <a:solidFill>
                  <a:schemeClr val="tx1"/>
                </a:solidFill>
                <a:effectLst/>
                <a:latin typeface="Times New Roman" pitchFamily="18" charset="0"/>
                <a:ea typeface="MS PGothic" pitchFamily="34" charset="-128"/>
                <a:cs typeface="+mn-cs"/>
              </a:rPr>
              <a:t> 4.   Airway and breathing</a:t>
            </a:r>
          </a:p>
          <a:p>
            <a:r>
              <a:rPr lang="en-US" sz="1200" kern="1200" dirty="0">
                <a:solidFill>
                  <a:schemeClr val="tx1"/>
                </a:solidFill>
                <a:effectLst/>
                <a:latin typeface="Times New Roman" pitchFamily="18" charset="0"/>
                <a:ea typeface="MS PGothic" pitchFamily="34" charset="-128"/>
                <a:cs typeface="+mn-cs"/>
              </a:rPr>
              <a:t>       a.   If the airway is not patent, take the necessary steps to make it clear and patent.</a:t>
            </a:r>
          </a:p>
          <a:p>
            <a:r>
              <a:rPr lang="en-US" sz="1200" kern="1200" dirty="0">
                <a:solidFill>
                  <a:schemeClr val="tx1"/>
                </a:solidFill>
                <a:effectLst/>
                <a:latin typeface="Times New Roman" pitchFamily="18" charset="0"/>
                <a:ea typeface="MS PGothic" pitchFamily="34" charset="-128"/>
                <a:cs typeface="+mn-cs"/>
              </a:rPr>
              <a:t>       b.   Auscultate for clear and symmetric breath sounds and assess for equal chest rise.</a:t>
            </a:r>
          </a:p>
          <a:p>
            <a:r>
              <a:rPr lang="en-US" sz="1200" kern="1200" dirty="0">
                <a:solidFill>
                  <a:schemeClr val="tx1"/>
                </a:solidFill>
                <a:effectLst/>
                <a:latin typeface="Times New Roman" pitchFamily="18" charset="0"/>
                <a:ea typeface="MS PGothic" pitchFamily="34" charset="-128"/>
                <a:cs typeface="+mn-cs"/>
              </a:rPr>
              <a:t>       c.   Provide high-flow oxygen or assist ventilations if needed.</a:t>
            </a:r>
          </a:p>
          <a:p>
            <a:r>
              <a:rPr lang="en-US" sz="1200" kern="1200" dirty="0">
                <a:solidFill>
                  <a:schemeClr val="tx1"/>
                </a:solidFill>
                <a:effectLst/>
                <a:latin typeface="Times New Roman" pitchFamily="18" charset="0"/>
                <a:ea typeface="MS PGothic" pitchFamily="34" charset="-128"/>
                <a:cs typeface="+mn-cs"/>
              </a:rPr>
              <a:t>       d.   If am open wound is found, evaluate for air movement through the wound in the form of bubbling or sucking sounds.</a:t>
            </a:r>
            <a:endParaRPr lang="en-US" altLang="en-US" dirty="0">
              <a:latin typeface="Times New Roman" charset="0"/>
              <a:ea typeface="MS PGothic" charset="-128"/>
            </a:endParaRPr>
          </a:p>
        </p:txBody>
      </p:sp>
      <p:sp>
        <p:nvSpPr>
          <p:cNvPr id="203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64D71FEE-DEFB-2F45-B54C-0586048CBEE4}" type="slidenum">
              <a:rPr lang="en-US" altLang="en-US" sz="1200"/>
              <a:pPr/>
              <a:t>33</a:t>
            </a:fld>
            <a:endParaRPr lang="en-US" altLang="en-US" sz="1200" dirty="0"/>
          </a:p>
        </p:txBody>
      </p:sp>
    </p:spTree>
    <p:extLst>
      <p:ext uri="{BB962C8B-B14F-4D97-AF65-F5344CB8AC3E}">
        <p14:creationId xmlns:p14="http://schemas.microsoft.com/office/powerpoint/2010/main" val="13631196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Slide Image Placeholder 1"/>
          <p:cNvSpPr>
            <a:spLocks noGrp="1" noRot="1" noChangeAspect="1" noTextEdit="1"/>
          </p:cNvSpPr>
          <p:nvPr>
            <p:ph type="sldImg"/>
          </p:nvPr>
        </p:nvSpPr>
        <p:spPr>
          <a:ln/>
        </p:spPr>
      </p:sp>
      <p:sp>
        <p:nvSpPr>
          <p:cNvPr id="2058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5.    Transport decision</a:t>
            </a:r>
          </a:p>
          <a:p>
            <a:r>
              <a:rPr lang="en-US" altLang="en-US" dirty="0">
                <a:latin typeface="Times New Roman" charset="0"/>
                <a:ea typeface="MS PGothic" charset="-128"/>
              </a:rPr>
              <a:t>       a.    Consider whether transport to the closest hospital is appropriate or whether the patient would be better served by transport to a trauma center.</a:t>
            </a:r>
          </a:p>
          <a:p>
            <a:r>
              <a:rPr lang="en-US" altLang="en-US" dirty="0">
                <a:latin typeface="Times New Roman" charset="0"/>
                <a:ea typeface="MS PGothic" charset="-128"/>
              </a:rPr>
              <a:t>       b.    Types of patients who need immediate transportation:</a:t>
            </a:r>
          </a:p>
          <a:p>
            <a:r>
              <a:rPr lang="en-US" altLang="en-US" dirty="0">
                <a:latin typeface="Times New Roman" charset="0"/>
                <a:ea typeface="MS PGothic" charset="-128"/>
              </a:rPr>
              <a:t>               i.    Poor initial general impression</a:t>
            </a:r>
          </a:p>
          <a:p>
            <a:r>
              <a:rPr lang="en-US" altLang="en-US" dirty="0">
                <a:latin typeface="Times New Roman" charset="0"/>
                <a:ea typeface="MS PGothic" charset="-128"/>
              </a:rPr>
              <a:t>               ii.   Altered level of consciousness</a:t>
            </a:r>
          </a:p>
          <a:p>
            <a:r>
              <a:rPr lang="en-US" altLang="en-US" dirty="0">
                <a:latin typeface="Times New Roman" charset="0"/>
                <a:ea typeface="MS PGothic" charset="-128"/>
              </a:rPr>
              <a:t>               iii.  Dyspnea</a:t>
            </a:r>
          </a:p>
          <a:p>
            <a:r>
              <a:rPr lang="en-US" altLang="en-US" dirty="0">
                <a:latin typeface="Times New Roman" charset="0"/>
                <a:ea typeface="MS PGothic" charset="-128"/>
              </a:rPr>
              <a:t>               iv.  Abnormal vital signs</a:t>
            </a:r>
          </a:p>
          <a:p>
            <a:r>
              <a:rPr lang="en-US" altLang="en-US" dirty="0">
                <a:latin typeface="Times New Roman" charset="0"/>
                <a:ea typeface="MS PGothic" charset="-128"/>
              </a:rPr>
              <a:t>               v.   Shock</a:t>
            </a:r>
          </a:p>
          <a:p>
            <a:r>
              <a:rPr lang="en-US" altLang="en-US" dirty="0">
                <a:latin typeface="Times New Roman" charset="0"/>
                <a:ea typeface="MS PGothic" charset="-128"/>
              </a:rPr>
              <a:t>               vi.  Severe pain</a:t>
            </a:r>
          </a:p>
        </p:txBody>
      </p:sp>
      <p:sp>
        <p:nvSpPr>
          <p:cNvPr id="2058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07AB9D45-66E7-C34C-A11E-29C9F258AD83}" type="slidenum">
              <a:rPr lang="en-US" altLang="en-US" sz="1200"/>
              <a:pPr/>
              <a:t>34</a:t>
            </a:fld>
            <a:endParaRPr lang="en-US" altLang="en-US" sz="1200" dirty="0"/>
          </a:p>
        </p:txBody>
      </p:sp>
    </p:spTree>
    <p:extLst>
      <p:ext uri="{BB962C8B-B14F-4D97-AF65-F5344CB8AC3E}">
        <p14:creationId xmlns:p14="http://schemas.microsoft.com/office/powerpoint/2010/main" val="203543705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Slide Image Placeholder 1"/>
          <p:cNvSpPr>
            <a:spLocks noGrp="1" noRot="1" noChangeAspect="1" noTextEdit="1"/>
          </p:cNvSpPr>
          <p:nvPr>
            <p:ph type="sldImg"/>
          </p:nvPr>
        </p:nvSpPr>
        <p:spPr>
          <a:ln/>
        </p:spPr>
      </p:sp>
      <p:sp>
        <p:nvSpPr>
          <p:cNvPr id="2068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D.    History taking</a:t>
            </a:r>
            <a:endParaRPr lang="en-US" altLang="en-US" b="1" dirty="0">
              <a:latin typeface="Times New Roman" charset="0"/>
              <a:ea typeface="MS PGothic" charset="-128"/>
            </a:endParaRPr>
          </a:p>
          <a:p>
            <a:r>
              <a:rPr lang="en-US" sz="1200" kern="1200" dirty="0">
                <a:solidFill>
                  <a:schemeClr val="tx1"/>
                </a:solidFill>
                <a:effectLst/>
                <a:latin typeface="Times New Roman" charset="0"/>
                <a:ea typeface="MS PGothic" charset="-128"/>
                <a:cs typeface="+mn-cs"/>
              </a:rPr>
              <a:t>       </a:t>
            </a:r>
            <a:r>
              <a:rPr lang="en-US" sz="1200" kern="1200" dirty="0">
                <a:solidFill>
                  <a:schemeClr val="tx1"/>
                </a:solidFill>
                <a:effectLst/>
                <a:latin typeface="Times New Roman" pitchFamily="18" charset="0"/>
                <a:ea typeface="MS PGothic" pitchFamily="34" charset="-128"/>
                <a:cs typeface="+mn-cs"/>
              </a:rPr>
              <a:t>1.   Investigate the chief complaint.</a:t>
            </a:r>
          </a:p>
          <a:p>
            <a:r>
              <a:rPr lang="en-US" sz="1200" kern="1200" dirty="0">
                <a:solidFill>
                  <a:schemeClr val="tx1"/>
                </a:solidFill>
                <a:effectLst/>
                <a:latin typeface="Times New Roman" pitchFamily="18" charset="0"/>
                <a:ea typeface="MS PGothic" pitchFamily="34" charset="-128"/>
                <a:cs typeface="+mn-cs"/>
              </a:rPr>
              <a:t>             a.   Use SAMPLE, OPQRST, and DCAP-BTLS for a well-rounded assessment.</a:t>
            </a:r>
          </a:p>
          <a:p>
            <a:r>
              <a:rPr lang="en-US" sz="1200" kern="1200" dirty="0">
                <a:solidFill>
                  <a:schemeClr val="tx1"/>
                </a:solidFill>
                <a:effectLst/>
                <a:latin typeface="Times New Roman" pitchFamily="18" charset="0"/>
                <a:ea typeface="MS PGothic" pitchFamily="34" charset="-128"/>
                <a:cs typeface="+mn-cs"/>
              </a:rPr>
              <a:t>             b.   If the patient is not responsive, attempt to obtain the history from another source.</a:t>
            </a:r>
          </a:p>
          <a:p>
            <a:r>
              <a:rPr lang="en-US" sz="1200" kern="1200" dirty="0">
                <a:solidFill>
                  <a:schemeClr val="tx1"/>
                </a:solidFill>
                <a:effectLst/>
                <a:latin typeface="Times New Roman" pitchFamily="18" charset="0"/>
                <a:ea typeface="MS PGothic" pitchFamily="34" charset="-128"/>
                <a:cs typeface="+mn-cs"/>
              </a:rPr>
              <a:t>             c.   Chronic medical conditions such as anemia and hemophilia as well as a host of other medical conditions can complicate open soft-tissue injuries.</a:t>
            </a:r>
          </a:p>
          <a:p>
            <a:endParaRPr lang="en-US" altLang="en-US" dirty="0">
              <a:latin typeface="Times New Roman" charset="0"/>
              <a:ea typeface="MS PGothic" charset="-128"/>
            </a:endParaRPr>
          </a:p>
        </p:txBody>
      </p:sp>
      <p:sp>
        <p:nvSpPr>
          <p:cNvPr id="2068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64D8F93E-653C-A643-AE2B-048023A1FEBF}" type="slidenum">
              <a:rPr lang="en-US" altLang="en-US" sz="1200"/>
              <a:pPr/>
              <a:t>35</a:t>
            </a:fld>
            <a:endParaRPr lang="en-US" altLang="en-US" sz="1200" dirty="0"/>
          </a:p>
        </p:txBody>
      </p:sp>
    </p:spTree>
    <p:extLst>
      <p:ext uri="{BB962C8B-B14F-4D97-AF65-F5344CB8AC3E}">
        <p14:creationId xmlns:p14="http://schemas.microsoft.com/office/powerpoint/2010/main" val="1760866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Slide Image Placeholder 1"/>
          <p:cNvSpPr>
            <a:spLocks noGrp="1" noRot="1" noChangeAspect="1" noTextEdit="1"/>
          </p:cNvSpPr>
          <p:nvPr>
            <p:ph type="sldImg"/>
          </p:nvPr>
        </p:nvSpPr>
        <p:spPr>
          <a:ln/>
        </p:spPr>
      </p:sp>
      <p:sp>
        <p:nvSpPr>
          <p:cNvPr id="2088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sz="1200" kern="1200" dirty="0">
                <a:solidFill>
                  <a:schemeClr val="tx1"/>
                </a:solidFill>
                <a:effectLst/>
                <a:latin typeface="Times New Roman" pitchFamily="18" charset="0"/>
                <a:ea typeface="MS PGothic" pitchFamily="34" charset="-128"/>
                <a:cs typeface="+mn-cs"/>
              </a:rPr>
              <a:t>1.   Includes assessing interventions and repeating vital signs, which typically occurs en route to the ED</a:t>
            </a:r>
          </a:p>
          <a:p>
            <a:r>
              <a:rPr lang="en-US" sz="1200" kern="1200" dirty="0">
                <a:solidFill>
                  <a:schemeClr val="tx1"/>
                </a:solidFill>
                <a:effectLst/>
                <a:latin typeface="Times New Roman" pitchFamily="18" charset="0"/>
                <a:ea typeface="MS PGothic" pitchFamily="34" charset="-128"/>
                <a:cs typeface="+mn-cs"/>
              </a:rPr>
              <a:t>2.   Assess all anatomic regions looking for the following signs/symptoms:</a:t>
            </a:r>
          </a:p>
          <a:p>
            <a:pPr lvl="0"/>
            <a:r>
              <a:rPr lang="en-US" sz="1200" kern="1200" dirty="0">
                <a:solidFill>
                  <a:schemeClr val="tx1"/>
                </a:solidFill>
                <a:effectLst/>
                <a:latin typeface="Times New Roman" pitchFamily="18" charset="0"/>
                <a:ea typeface="MS PGothic" pitchFamily="34" charset="-128"/>
                <a:cs typeface="+mn-cs"/>
              </a:rPr>
              <a:t>      a.   Check the neck for jugular vein distention and tracheal deviation. </a:t>
            </a:r>
          </a:p>
          <a:p>
            <a:pPr lvl="0"/>
            <a:r>
              <a:rPr lang="en-US" sz="1200" kern="1200" dirty="0">
                <a:solidFill>
                  <a:schemeClr val="tx1"/>
                </a:solidFill>
                <a:effectLst/>
                <a:latin typeface="Times New Roman" pitchFamily="18" charset="0"/>
                <a:ea typeface="MS PGothic" pitchFamily="34" charset="-128"/>
                <a:cs typeface="+mn-cs"/>
              </a:rPr>
              <a:t>      b.   Check the pelvis for stability.</a:t>
            </a:r>
          </a:p>
          <a:p>
            <a:pPr lvl="0"/>
            <a:r>
              <a:rPr lang="en-US" sz="1200" kern="1200" dirty="0">
                <a:solidFill>
                  <a:schemeClr val="tx1"/>
                </a:solidFill>
                <a:effectLst/>
                <a:latin typeface="Times New Roman" pitchFamily="18" charset="0"/>
                <a:ea typeface="MS PGothic" pitchFamily="34" charset="-128"/>
                <a:cs typeface="+mn-cs"/>
              </a:rPr>
              <a:t>      c.   Check the abdomen for tenderness, rigidity, and bruising.</a:t>
            </a:r>
          </a:p>
          <a:p>
            <a:pPr lvl="0"/>
            <a:r>
              <a:rPr lang="en-US" sz="1200" kern="1200" dirty="0">
                <a:solidFill>
                  <a:schemeClr val="tx1"/>
                </a:solidFill>
                <a:effectLst/>
                <a:latin typeface="Times New Roman" pitchFamily="18" charset="0"/>
                <a:ea typeface="MS PGothic" pitchFamily="34" charset="-128"/>
                <a:cs typeface="+mn-cs"/>
              </a:rPr>
              <a:t>      </a:t>
            </a:r>
            <a:r>
              <a:rPr lang="en-US" sz="1200" kern="1200" dirty="0" err="1">
                <a:solidFill>
                  <a:schemeClr val="tx1"/>
                </a:solidFill>
                <a:effectLst/>
                <a:latin typeface="Times New Roman" pitchFamily="18" charset="0"/>
                <a:ea typeface="MS PGothic" pitchFamily="34" charset="-128"/>
                <a:cs typeface="+mn-cs"/>
              </a:rPr>
              <a:t>d.</a:t>
            </a:r>
            <a:r>
              <a:rPr lang="en-US" sz="1200" kern="1200" dirty="0">
                <a:solidFill>
                  <a:schemeClr val="tx1"/>
                </a:solidFill>
                <a:effectLst/>
                <a:latin typeface="Times New Roman" pitchFamily="18" charset="0"/>
                <a:ea typeface="MS PGothic" pitchFamily="34" charset="-128"/>
                <a:cs typeface="+mn-cs"/>
              </a:rPr>
              <a:t>   Check the extremities and record pulse, motor and sensory function.</a:t>
            </a:r>
          </a:p>
          <a:p>
            <a:pPr marL="228600" indent="-228600">
              <a:buAutoNum type="arabicPeriod" startAt="3"/>
            </a:pPr>
            <a:r>
              <a:rPr lang="en-US" sz="1200" kern="1200" dirty="0">
                <a:solidFill>
                  <a:schemeClr val="tx1"/>
                </a:solidFill>
                <a:effectLst/>
                <a:latin typeface="Times New Roman" pitchFamily="18" charset="0"/>
                <a:ea typeface="MS PGothic" pitchFamily="34" charset="-128"/>
                <a:cs typeface="+mn-cs"/>
              </a:rPr>
              <a:t>The following signs indicate poor perfusion and imply the need for rapid transport and treatment at the hospital.</a:t>
            </a:r>
          </a:p>
          <a:p>
            <a:r>
              <a:rPr lang="en-US" sz="1200" kern="1200" dirty="0">
                <a:solidFill>
                  <a:schemeClr val="tx1"/>
                </a:solidFill>
                <a:effectLst/>
                <a:latin typeface="Times New Roman" pitchFamily="18" charset="0"/>
                <a:ea typeface="MS PGothic" pitchFamily="34" charset="-128"/>
                <a:cs typeface="+mn-cs"/>
              </a:rPr>
              <a:t>      a.   Tachycardia</a:t>
            </a:r>
          </a:p>
          <a:p>
            <a:r>
              <a:rPr lang="en-US" sz="1200" kern="1200" dirty="0">
                <a:solidFill>
                  <a:schemeClr val="tx1"/>
                </a:solidFill>
                <a:effectLst/>
                <a:latin typeface="Times New Roman" pitchFamily="18" charset="0"/>
                <a:ea typeface="MS PGothic" pitchFamily="34" charset="-128"/>
                <a:cs typeface="+mn-cs"/>
              </a:rPr>
              <a:t>      </a:t>
            </a:r>
            <a:r>
              <a:rPr lang="en-US" sz="1200" kern="1200" dirty="0" err="1">
                <a:solidFill>
                  <a:schemeClr val="tx1"/>
                </a:solidFill>
                <a:effectLst/>
                <a:latin typeface="Times New Roman" pitchFamily="18" charset="0"/>
                <a:ea typeface="MS PGothic" pitchFamily="34" charset="-128"/>
                <a:cs typeface="+mn-cs"/>
              </a:rPr>
              <a:t>b.</a:t>
            </a:r>
            <a:r>
              <a:rPr lang="en-US" sz="1200" kern="1200" dirty="0">
                <a:solidFill>
                  <a:schemeClr val="tx1"/>
                </a:solidFill>
                <a:effectLst/>
                <a:latin typeface="Times New Roman" pitchFamily="18" charset="0"/>
                <a:ea typeface="MS PGothic" pitchFamily="34" charset="-128"/>
                <a:cs typeface="+mn-cs"/>
              </a:rPr>
              <a:t>   Tachypnea</a:t>
            </a:r>
          </a:p>
          <a:p>
            <a:r>
              <a:rPr lang="en-US" sz="1200" kern="1200" dirty="0">
                <a:solidFill>
                  <a:schemeClr val="tx1"/>
                </a:solidFill>
                <a:effectLst/>
                <a:latin typeface="Times New Roman" pitchFamily="18" charset="0"/>
                <a:ea typeface="MS PGothic" pitchFamily="34" charset="-128"/>
                <a:cs typeface="+mn-cs"/>
              </a:rPr>
              <a:t>      </a:t>
            </a:r>
            <a:r>
              <a:rPr lang="en-US" sz="1200" kern="1200" dirty="0" err="1">
                <a:solidFill>
                  <a:schemeClr val="tx1"/>
                </a:solidFill>
                <a:effectLst/>
                <a:latin typeface="Times New Roman" pitchFamily="18" charset="0"/>
                <a:ea typeface="MS PGothic" pitchFamily="34" charset="-128"/>
                <a:cs typeface="+mn-cs"/>
              </a:rPr>
              <a:t>c.</a:t>
            </a:r>
            <a:r>
              <a:rPr lang="en-US" sz="1200" kern="1200" dirty="0">
                <a:solidFill>
                  <a:schemeClr val="tx1"/>
                </a:solidFill>
                <a:effectLst/>
                <a:latin typeface="Times New Roman" pitchFamily="18" charset="0"/>
                <a:ea typeface="MS PGothic" pitchFamily="34" charset="-128"/>
                <a:cs typeface="+mn-cs"/>
              </a:rPr>
              <a:t>   Low blood pressure</a:t>
            </a:r>
          </a:p>
          <a:p>
            <a:r>
              <a:rPr lang="en-US" sz="1200" kern="1200" dirty="0">
                <a:solidFill>
                  <a:schemeClr val="tx1"/>
                </a:solidFill>
                <a:effectLst/>
                <a:latin typeface="Times New Roman" pitchFamily="18" charset="0"/>
                <a:ea typeface="MS PGothic" pitchFamily="34" charset="-128"/>
                <a:cs typeface="+mn-cs"/>
              </a:rPr>
              <a:t>      </a:t>
            </a:r>
            <a:r>
              <a:rPr lang="en-US" sz="1200" kern="1200" dirty="0" err="1">
                <a:solidFill>
                  <a:schemeClr val="tx1"/>
                </a:solidFill>
                <a:effectLst/>
                <a:latin typeface="Times New Roman" pitchFamily="18" charset="0"/>
                <a:ea typeface="MS PGothic" pitchFamily="34" charset="-128"/>
                <a:cs typeface="+mn-cs"/>
              </a:rPr>
              <a:t>d.</a:t>
            </a:r>
            <a:r>
              <a:rPr lang="en-US" sz="1200" kern="1200" dirty="0">
                <a:solidFill>
                  <a:schemeClr val="tx1"/>
                </a:solidFill>
                <a:effectLst/>
                <a:latin typeface="Times New Roman" pitchFamily="18" charset="0"/>
                <a:ea typeface="MS PGothic" pitchFamily="34" charset="-128"/>
                <a:cs typeface="+mn-cs"/>
              </a:rPr>
              <a:t>   Weak pulse</a:t>
            </a:r>
          </a:p>
          <a:p>
            <a:r>
              <a:rPr lang="en-US" sz="1200" kern="1200" dirty="0">
                <a:solidFill>
                  <a:schemeClr val="tx1"/>
                </a:solidFill>
                <a:effectLst/>
                <a:latin typeface="Times New Roman" pitchFamily="18" charset="0"/>
                <a:ea typeface="MS PGothic" pitchFamily="34" charset="-128"/>
                <a:cs typeface="+mn-cs"/>
              </a:rPr>
              <a:t>      e.   Cool, moist, and pale skin</a:t>
            </a:r>
          </a:p>
        </p:txBody>
      </p:sp>
      <p:sp>
        <p:nvSpPr>
          <p:cNvPr id="2089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1A5B4322-004B-1748-BF65-C79B63F45387}" type="slidenum">
              <a:rPr lang="en-US" altLang="en-US" sz="1200"/>
              <a:pPr/>
              <a:t>36</a:t>
            </a:fld>
            <a:endParaRPr lang="en-US" altLang="en-US" sz="1200" dirty="0"/>
          </a:p>
        </p:txBody>
      </p:sp>
    </p:spTree>
    <p:extLst>
      <p:ext uri="{BB962C8B-B14F-4D97-AF65-F5344CB8AC3E}">
        <p14:creationId xmlns:p14="http://schemas.microsoft.com/office/powerpoint/2010/main" val="16127270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Slide Image Placeholder 1"/>
          <p:cNvSpPr>
            <a:spLocks noGrp="1" noRot="1" noChangeAspect="1" noTextEdit="1"/>
          </p:cNvSpPr>
          <p:nvPr>
            <p:ph type="sldImg"/>
          </p:nvPr>
        </p:nvSpPr>
        <p:spPr>
          <a:ln/>
        </p:spPr>
      </p:sp>
      <p:sp>
        <p:nvSpPr>
          <p:cNvPr id="2099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sz="1200" kern="1200" dirty="0">
                <a:solidFill>
                  <a:schemeClr val="tx1"/>
                </a:solidFill>
                <a:effectLst/>
                <a:latin typeface="Times New Roman" pitchFamily="18" charset="0"/>
                <a:ea typeface="MS PGothic" pitchFamily="34" charset="-128"/>
                <a:cs typeface="+mn-cs"/>
              </a:rPr>
              <a:t>1.   Includes assessing interventions and repeating vital signs, which typically occurs en route to the ED</a:t>
            </a:r>
          </a:p>
          <a:p>
            <a:r>
              <a:rPr lang="en-US" sz="1200" kern="1200" dirty="0">
                <a:solidFill>
                  <a:schemeClr val="tx1"/>
                </a:solidFill>
                <a:effectLst/>
                <a:latin typeface="Times New Roman" pitchFamily="18" charset="0"/>
                <a:ea typeface="MS PGothic" pitchFamily="34" charset="-128"/>
                <a:cs typeface="+mn-cs"/>
              </a:rPr>
              <a:t>2.   Assess all anatomic regions looking for the following signs/symptoms:</a:t>
            </a:r>
          </a:p>
          <a:p>
            <a:pPr lvl="0"/>
            <a:r>
              <a:rPr lang="en-US" sz="1200" kern="1200" dirty="0">
                <a:solidFill>
                  <a:schemeClr val="tx1"/>
                </a:solidFill>
                <a:effectLst/>
                <a:latin typeface="Times New Roman" pitchFamily="18" charset="0"/>
                <a:ea typeface="MS PGothic" pitchFamily="34" charset="-128"/>
                <a:cs typeface="+mn-cs"/>
              </a:rPr>
              <a:t>      a.   Check the neck for jugular vein distention and tracheal deviation. </a:t>
            </a:r>
          </a:p>
          <a:p>
            <a:pPr lvl="0"/>
            <a:r>
              <a:rPr lang="en-US" sz="1200" kern="1200" dirty="0">
                <a:solidFill>
                  <a:schemeClr val="tx1"/>
                </a:solidFill>
                <a:effectLst/>
                <a:latin typeface="Times New Roman" pitchFamily="18" charset="0"/>
                <a:ea typeface="MS PGothic" pitchFamily="34" charset="-128"/>
                <a:cs typeface="+mn-cs"/>
              </a:rPr>
              <a:t>      b.   Check the pelvis for stability.</a:t>
            </a:r>
          </a:p>
          <a:p>
            <a:pPr lvl="0"/>
            <a:r>
              <a:rPr lang="en-US" sz="1200" kern="1200" dirty="0">
                <a:solidFill>
                  <a:schemeClr val="tx1"/>
                </a:solidFill>
                <a:effectLst/>
                <a:latin typeface="Times New Roman" pitchFamily="18" charset="0"/>
                <a:ea typeface="MS PGothic" pitchFamily="34" charset="-128"/>
                <a:cs typeface="+mn-cs"/>
              </a:rPr>
              <a:t>      c.   Check the abdomen for tenderness, rigidity, and bruising.</a:t>
            </a:r>
          </a:p>
          <a:p>
            <a:pPr lvl="0"/>
            <a:r>
              <a:rPr lang="en-US" sz="1200" kern="1200" dirty="0">
                <a:solidFill>
                  <a:schemeClr val="tx1"/>
                </a:solidFill>
                <a:effectLst/>
                <a:latin typeface="Times New Roman" pitchFamily="18" charset="0"/>
                <a:ea typeface="MS PGothic" pitchFamily="34" charset="-128"/>
                <a:cs typeface="+mn-cs"/>
              </a:rPr>
              <a:t>      </a:t>
            </a:r>
            <a:r>
              <a:rPr lang="en-US" sz="1200" kern="1200" dirty="0" err="1">
                <a:solidFill>
                  <a:schemeClr val="tx1"/>
                </a:solidFill>
                <a:effectLst/>
                <a:latin typeface="Times New Roman" pitchFamily="18" charset="0"/>
                <a:ea typeface="MS PGothic" pitchFamily="34" charset="-128"/>
                <a:cs typeface="+mn-cs"/>
              </a:rPr>
              <a:t>d.</a:t>
            </a:r>
            <a:r>
              <a:rPr lang="en-US" sz="1200" kern="1200" dirty="0">
                <a:solidFill>
                  <a:schemeClr val="tx1"/>
                </a:solidFill>
                <a:effectLst/>
                <a:latin typeface="Times New Roman" pitchFamily="18" charset="0"/>
                <a:ea typeface="MS PGothic" pitchFamily="34" charset="-128"/>
                <a:cs typeface="+mn-cs"/>
              </a:rPr>
              <a:t>   Check the extremities and record pulse, motor and sensory function.</a:t>
            </a:r>
          </a:p>
          <a:p>
            <a:pPr marL="228600" indent="-228600">
              <a:buAutoNum type="arabicPeriod" startAt="3"/>
            </a:pPr>
            <a:r>
              <a:rPr lang="en-US" sz="1200" kern="1200" dirty="0">
                <a:solidFill>
                  <a:schemeClr val="tx1"/>
                </a:solidFill>
                <a:effectLst/>
                <a:latin typeface="Times New Roman" pitchFamily="18" charset="0"/>
                <a:ea typeface="MS PGothic" pitchFamily="34" charset="-128"/>
                <a:cs typeface="+mn-cs"/>
              </a:rPr>
              <a:t>The following signs indicate poor perfusion and imply the need for rapid transport and treatment at the hospital.</a:t>
            </a:r>
          </a:p>
          <a:p>
            <a:r>
              <a:rPr lang="en-US" sz="1200" kern="1200" dirty="0">
                <a:solidFill>
                  <a:schemeClr val="tx1"/>
                </a:solidFill>
                <a:effectLst/>
                <a:latin typeface="Times New Roman" pitchFamily="18" charset="0"/>
                <a:ea typeface="MS PGothic" pitchFamily="34" charset="-128"/>
                <a:cs typeface="+mn-cs"/>
              </a:rPr>
              <a:t>       a.   Tachycardia</a:t>
            </a:r>
          </a:p>
          <a:p>
            <a:r>
              <a:rPr lang="en-US" sz="1200" kern="1200" dirty="0">
                <a:solidFill>
                  <a:schemeClr val="tx1"/>
                </a:solidFill>
                <a:effectLst/>
                <a:latin typeface="Times New Roman" pitchFamily="18" charset="0"/>
                <a:ea typeface="MS PGothic" pitchFamily="34" charset="-128"/>
                <a:cs typeface="+mn-cs"/>
              </a:rPr>
              <a:t>       b.   Tachypnea</a:t>
            </a:r>
          </a:p>
          <a:p>
            <a:r>
              <a:rPr lang="en-US" sz="1200" kern="1200" dirty="0">
                <a:solidFill>
                  <a:schemeClr val="tx1"/>
                </a:solidFill>
                <a:effectLst/>
                <a:latin typeface="Times New Roman" pitchFamily="18" charset="0"/>
                <a:ea typeface="MS PGothic" pitchFamily="34" charset="-128"/>
                <a:cs typeface="+mn-cs"/>
              </a:rPr>
              <a:t>       c.   Low blood pressure</a:t>
            </a:r>
          </a:p>
          <a:p>
            <a:r>
              <a:rPr lang="en-US" sz="1200" kern="1200" dirty="0">
                <a:solidFill>
                  <a:schemeClr val="tx1"/>
                </a:solidFill>
                <a:effectLst/>
                <a:latin typeface="Times New Roman" pitchFamily="18" charset="0"/>
                <a:ea typeface="MS PGothic" pitchFamily="34" charset="-128"/>
                <a:cs typeface="+mn-cs"/>
              </a:rPr>
              <a:t>       d.   Weak pulse</a:t>
            </a:r>
          </a:p>
          <a:p>
            <a:r>
              <a:rPr lang="en-US" sz="1200" kern="1200" dirty="0">
                <a:solidFill>
                  <a:schemeClr val="tx1"/>
                </a:solidFill>
                <a:effectLst/>
                <a:latin typeface="Times New Roman" pitchFamily="18" charset="0"/>
                <a:ea typeface="MS PGothic" pitchFamily="34" charset="-128"/>
                <a:cs typeface="+mn-cs"/>
              </a:rPr>
              <a:t>       e.   Cool, moist, and pale skin</a:t>
            </a:r>
          </a:p>
        </p:txBody>
      </p:sp>
      <p:sp>
        <p:nvSpPr>
          <p:cNvPr id="2099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2E0CE359-1889-DE41-846F-C80FC85BBF6F}" type="slidenum">
              <a:rPr lang="en-US" altLang="en-US" sz="1200"/>
              <a:pPr/>
              <a:t>37</a:t>
            </a:fld>
            <a:endParaRPr lang="en-US" altLang="en-US" sz="1200" dirty="0"/>
          </a:p>
        </p:txBody>
      </p:sp>
    </p:spTree>
    <p:extLst>
      <p:ext uri="{BB962C8B-B14F-4D97-AF65-F5344CB8AC3E}">
        <p14:creationId xmlns:p14="http://schemas.microsoft.com/office/powerpoint/2010/main" val="171289115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Slide Image Placeholder 1"/>
          <p:cNvSpPr>
            <a:spLocks noGrp="1" noRot="1" noChangeAspect="1" noTextEdit="1"/>
          </p:cNvSpPr>
          <p:nvPr>
            <p:ph type="sldImg"/>
          </p:nvPr>
        </p:nvSpPr>
        <p:spPr>
          <a:ln/>
        </p:spPr>
      </p:sp>
      <p:sp>
        <p:nvSpPr>
          <p:cNvPr id="2109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sz="1200" kern="1200" dirty="0">
                <a:solidFill>
                  <a:schemeClr val="tx1"/>
                </a:solidFill>
                <a:effectLst/>
                <a:latin typeface="Times New Roman" pitchFamily="18" charset="0"/>
                <a:ea typeface="MS PGothic" pitchFamily="34" charset="-128"/>
                <a:cs typeface="+mn-cs"/>
              </a:rPr>
              <a:t>1.   Includes assessing interventions and repeating vital signs, which typically occurs en route to the ED</a:t>
            </a:r>
          </a:p>
          <a:p>
            <a:r>
              <a:rPr lang="en-US" sz="1200" kern="1200" dirty="0">
                <a:solidFill>
                  <a:schemeClr val="tx1"/>
                </a:solidFill>
                <a:effectLst/>
                <a:latin typeface="Times New Roman" pitchFamily="18" charset="0"/>
                <a:ea typeface="MS PGothic" pitchFamily="34" charset="-128"/>
                <a:cs typeface="+mn-cs"/>
              </a:rPr>
              <a:t>2.   Assess all anatomic regions looking for the following signs/symptoms:</a:t>
            </a:r>
          </a:p>
          <a:p>
            <a:pPr lvl="0"/>
            <a:r>
              <a:rPr lang="en-US" sz="1200" kern="1200" dirty="0">
                <a:solidFill>
                  <a:schemeClr val="tx1"/>
                </a:solidFill>
                <a:effectLst/>
                <a:latin typeface="Times New Roman" pitchFamily="18" charset="0"/>
                <a:ea typeface="MS PGothic" pitchFamily="34" charset="-128"/>
                <a:cs typeface="+mn-cs"/>
              </a:rPr>
              <a:t>      a.   Check the neck for jugular vein distention and tracheal deviation. </a:t>
            </a:r>
          </a:p>
          <a:p>
            <a:pPr lvl="0"/>
            <a:r>
              <a:rPr lang="en-US" sz="1200" kern="1200" dirty="0">
                <a:solidFill>
                  <a:schemeClr val="tx1"/>
                </a:solidFill>
                <a:effectLst/>
                <a:latin typeface="Times New Roman" pitchFamily="18" charset="0"/>
                <a:ea typeface="MS PGothic" pitchFamily="34" charset="-128"/>
                <a:cs typeface="+mn-cs"/>
              </a:rPr>
              <a:t>      b.   Check the pelvis for stability.</a:t>
            </a:r>
          </a:p>
          <a:p>
            <a:pPr lvl="0"/>
            <a:r>
              <a:rPr lang="en-US" sz="1200" kern="1200" dirty="0">
                <a:solidFill>
                  <a:schemeClr val="tx1"/>
                </a:solidFill>
                <a:effectLst/>
                <a:latin typeface="Times New Roman" pitchFamily="18" charset="0"/>
                <a:ea typeface="MS PGothic" pitchFamily="34" charset="-128"/>
                <a:cs typeface="+mn-cs"/>
              </a:rPr>
              <a:t>      c.   Check the abdomen for tenderness, rigidity, and bruising.</a:t>
            </a:r>
          </a:p>
          <a:p>
            <a:pPr lvl="0"/>
            <a:r>
              <a:rPr lang="en-US" sz="1200" kern="1200" dirty="0">
                <a:solidFill>
                  <a:schemeClr val="tx1"/>
                </a:solidFill>
                <a:effectLst/>
                <a:latin typeface="Times New Roman" pitchFamily="18" charset="0"/>
                <a:ea typeface="MS PGothic" pitchFamily="34" charset="-128"/>
                <a:cs typeface="+mn-cs"/>
              </a:rPr>
              <a:t>      </a:t>
            </a:r>
            <a:r>
              <a:rPr lang="en-US" sz="1200" kern="1200" dirty="0" err="1">
                <a:solidFill>
                  <a:schemeClr val="tx1"/>
                </a:solidFill>
                <a:effectLst/>
                <a:latin typeface="Times New Roman" pitchFamily="18" charset="0"/>
                <a:ea typeface="MS PGothic" pitchFamily="34" charset="-128"/>
                <a:cs typeface="+mn-cs"/>
              </a:rPr>
              <a:t>d.</a:t>
            </a:r>
            <a:r>
              <a:rPr lang="en-US" sz="1200" kern="1200" dirty="0">
                <a:solidFill>
                  <a:schemeClr val="tx1"/>
                </a:solidFill>
                <a:effectLst/>
                <a:latin typeface="Times New Roman" pitchFamily="18" charset="0"/>
                <a:ea typeface="MS PGothic" pitchFamily="34" charset="-128"/>
                <a:cs typeface="+mn-cs"/>
              </a:rPr>
              <a:t>   Check the extremities and record pulse, motor and sensory function.</a:t>
            </a:r>
          </a:p>
          <a:p>
            <a:pPr marL="228600" indent="-228600">
              <a:buAutoNum type="arabicPeriod" startAt="3"/>
            </a:pPr>
            <a:r>
              <a:rPr lang="en-US" sz="1200" kern="1200" dirty="0">
                <a:solidFill>
                  <a:schemeClr val="tx1"/>
                </a:solidFill>
                <a:effectLst/>
                <a:latin typeface="Times New Roman" pitchFamily="18" charset="0"/>
                <a:ea typeface="MS PGothic" pitchFamily="34" charset="-128"/>
                <a:cs typeface="+mn-cs"/>
              </a:rPr>
              <a:t>The following signs indicate poor perfusion and imply the need for rapid transport and treatment at the hospital.</a:t>
            </a:r>
          </a:p>
          <a:p>
            <a:r>
              <a:rPr lang="en-US" sz="1200" kern="1200" dirty="0">
                <a:solidFill>
                  <a:schemeClr val="tx1"/>
                </a:solidFill>
                <a:effectLst/>
                <a:latin typeface="Times New Roman" pitchFamily="18" charset="0"/>
                <a:ea typeface="MS PGothic" pitchFamily="34" charset="-128"/>
                <a:cs typeface="+mn-cs"/>
              </a:rPr>
              <a:t>       a.   Tachycardia</a:t>
            </a:r>
          </a:p>
          <a:p>
            <a:r>
              <a:rPr lang="en-US" sz="1200" kern="1200" dirty="0">
                <a:solidFill>
                  <a:schemeClr val="tx1"/>
                </a:solidFill>
                <a:effectLst/>
                <a:latin typeface="Times New Roman" pitchFamily="18" charset="0"/>
                <a:ea typeface="MS PGothic" pitchFamily="34" charset="-128"/>
                <a:cs typeface="+mn-cs"/>
              </a:rPr>
              <a:t>       b.   Tachypnea</a:t>
            </a:r>
          </a:p>
          <a:p>
            <a:r>
              <a:rPr lang="en-US" sz="1200" kern="1200" dirty="0">
                <a:solidFill>
                  <a:schemeClr val="tx1"/>
                </a:solidFill>
                <a:effectLst/>
                <a:latin typeface="Times New Roman" pitchFamily="18" charset="0"/>
                <a:ea typeface="MS PGothic" pitchFamily="34" charset="-128"/>
                <a:cs typeface="+mn-cs"/>
              </a:rPr>
              <a:t>       c.   Low blood pressure</a:t>
            </a:r>
          </a:p>
          <a:p>
            <a:r>
              <a:rPr lang="en-US" sz="1200" kern="1200" dirty="0">
                <a:solidFill>
                  <a:schemeClr val="tx1"/>
                </a:solidFill>
                <a:effectLst/>
                <a:latin typeface="Times New Roman" pitchFamily="18" charset="0"/>
                <a:ea typeface="MS PGothic" pitchFamily="34" charset="-128"/>
                <a:cs typeface="+mn-cs"/>
              </a:rPr>
              <a:t>       d.   Weak pulse</a:t>
            </a:r>
          </a:p>
          <a:p>
            <a:r>
              <a:rPr lang="en-US" sz="1200" kern="1200" dirty="0">
                <a:solidFill>
                  <a:schemeClr val="tx1"/>
                </a:solidFill>
                <a:effectLst/>
                <a:latin typeface="Times New Roman" pitchFamily="18" charset="0"/>
                <a:ea typeface="MS PGothic" pitchFamily="34" charset="-128"/>
                <a:cs typeface="+mn-cs"/>
              </a:rPr>
              <a:t>       e.   Cool, moist, and pale skin</a:t>
            </a:r>
          </a:p>
        </p:txBody>
      </p:sp>
      <p:sp>
        <p:nvSpPr>
          <p:cNvPr id="2109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C6B9F326-6766-BB4F-B4D4-A12BAF1A2654}" type="slidenum">
              <a:rPr lang="en-US" altLang="en-US" sz="1200"/>
              <a:pPr/>
              <a:t>38</a:t>
            </a:fld>
            <a:endParaRPr lang="en-US" altLang="en-US" sz="1200" dirty="0"/>
          </a:p>
        </p:txBody>
      </p:sp>
    </p:spTree>
    <p:extLst>
      <p:ext uri="{BB962C8B-B14F-4D97-AF65-F5344CB8AC3E}">
        <p14:creationId xmlns:p14="http://schemas.microsoft.com/office/powerpoint/2010/main" val="154342127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Slide Image Placeholder 1"/>
          <p:cNvSpPr>
            <a:spLocks noGrp="1" noRot="1" noChangeAspect="1" noTextEdit="1"/>
          </p:cNvSpPr>
          <p:nvPr>
            <p:ph type="sldImg"/>
          </p:nvPr>
        </p:nvSpPr>
        <p:spPr>
          <a:ln/>
        </p:spPr>
      </p:sp>
      <p:sp>
        <p:nvSpPr>
          <p:cNvPr id="2119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sz="1200" kern="1200" dirty="0">
                <a:solidFill>
                  <a:schemeClr val="tx1"/>
                </a:solidFill>
                <a:effectLst/>
                <a:latin typeface="Times New Roman" pitchFamily="18" charset="0"/>
                <a:ea typeface="MS PGothic" pitchFamily="34" charset="-128"/>
                <a:cs typeface="+mn-cs"/>
              </a:rPr>
              <a:t>1.   Includes assessing interventions and repeating vital signs, which typically occurs en route to the ED</a:t>
            </a:r>
          </a:p>
          <a:p>
            <a:r>
              <a:rPr lang="en-US" sz="1200" kern="1200" dirty="0">
                <a:solidFill>
                  <a:schemeClr val="tx1"/>
                </a:solidFill>
                <a:effectLst/>
                <a:latin typeface="Times New Roman" pitchFamily="18" charset="0"/>
                <a:ea typeface="MS PGothic" pitchFamily="34" charset="-128"/>
                <a:cs typeface="+mn-cs"/>
              </a:rPr>
              <a:t>2.   Assess all anatomic regions looking for the following signs/symptoms:</a:t>
            </a:r>
          </a:p>
          <a:p>
            <a:pPr lvl="0"/>
            <a:r>
              <a:rPr lang="en-US" sz="1200" kern="1200" dirty="0">
                <a:solidFill>
                  <a:schemeClr val="tx1"/>
                </a:solidFill>
                <a:effectLst/>
                <a:latin typeface="Times New Roman" pitchFamily="18" charset="0"/>
                <a:ea typeface="MS PGothic" pitchFamily="34" charset="-128"/>
                <a:cs typeface="+mn-cs"/>
              </a:rPr>
              <a:t>      a.   Check the neck for jugular vein distention and tracheal deviation. </a:t>
            </a:r>
          </a:p>
          <a:p>
            <a:pPr lvl="0"/>
            <a:r>
              <a:rPr lang="en-US" sz="1200" kern="1200" dirty="0">
                <a:solidFill>
                  <a:schemeClr val="tx1"/>
                </a:solidFill>
                <a:effectLst/>
                <a:latin typeface="Times New Roman" pitchFamily="18" charset="0"/>
                <a:ea typeface="MS PGothic" pitchFamily="34" charset="-128"/>
                <a:cs typeface="+mn-cs"/>
              </a:rPr>
              <a:t>      b.   Check the pelvis for stability.</a:t>
            </a:r>
          </a:p>
          <a:p>
            <a:pPr lvl="0"/>
            <a:r>
              <a:rPr lang="en-US" sz="1200" kern="1200" dirty="0">
                <a:solidFill>
                  <a:schemeClr val="tx1"/>
                </a:solidFill>
                <a:effectLst/>
                <a:latin typeface="Times New Roman" pitchFamily="18" charset="0"/>
                <a:ea typeface="MS PGothic" pitchFamily="34" charset="-128"/>
                <a:cs typeface="+mn-cs"/>
              </a:rPr>
              <a:t>      c.   Check the abdomen for tenderness, rigidity, and bruising.</a:t>
            </a:r>
          </a:p>
          <a:p>
            <a:pPr lvl="0"/>
            <a:r>
              <a:rPr lang="en-US" sz="1200" kern="1200" dirty="0">
                <a:solidFill>
                  <a:schemeClr val="tx1"/>
                </a:solidFill>
                <a:effectLst/>
                <a:latin typeface="Times New Roman" pitchFamily="18" charset="0"/>
                <a:ea typeface="MS PGothic" pitchFamily="34" charset="-128"/>
                <a:cs typeface="+mn-cs"/>
              </a:rPr>
              <a:t>      </a:t>
            </a:r>
            <a:r>
              <a:rPr lang="en-US" sz="1200" kern="1200" dirty="0" err="1">
                <a:solidFill>
                  <a:schemeClr val="tx1"/>
                </a:solidFill>
                <a:effectLst/>
                <a:latin typeface="Times New Roman" pitchFamily="18" charset="0"/>
                <a:ea typeface="MS PGothic" pitchFamily="34" charset="-128"/>
                <a:cs typeface="+mn-cs"/>
              </a:rPr>
              <a:t>d.</a:t>
            </a:r>
            <a:r>
              <a:rPr lang="en-US" sz="1200" kern="1200" dirty="0">
                <a:solidFill>
                  <a:schemeClr val="tx1"/>
                </a:solidFill>
                <a:effectLst/>
                <a:latin typeface="Times New Roman" pitchFamily="18" charset="0"/>
                <a:ea typeface="MS PGothic" pitchFamily="34" charset="-128"/>
                <a:cs typeface="+mn-cs"/>
              </a:rPr>
              <a:t>   Check the extremities and record pulse, motor and sensory function.</a:t>
            </a:r>
          </a:p>
          <a:p>
            <a:pPr marL="228600" indent="-228600">
              <a:buAutoNum type="arabicPeriod" startAt="3"/>
            </a:pPr>
            <a:r>
              <a:rPr lang="en-US" sz="1200" kern="1200" dirty="0">
                <a:solidFill>
                  <a:schemeClr val="tx1"/>
                </a:solidFill>
                <a:effectLst/>
                <a:latin typeface="Times New Roman" pitchFamily="18" charset="0"/>
                <a:ea typeface="MS PGothic" pitchFamily="34" charset="-128"/>
                <a:cs typeface="+mn-cs"/>
              </a:rPr>
              <a:t>The following signs indicate poor perfusion and imply the need for rapid transport and treatment at the hospital.</a:t>
            </a:r>
          </a:p>
          <a:p>
            <a:r>
              <a:rPr lang="en-US" sz="1200" kern="1200" dirty="0">
                <a:solidFill>
                  <a:schemeClr val="tx1"/>
                </a:solidFill>
                <a:effectLst/>
                <a:latin typeface="Times New Roman" pitchFamily="18" charset="0"/>
                <a:ea typeface="MS PGothic" pitchFamily="34" charset="-128"/>
                <a:cs typeface="+mn-cs"/>
              </a:rPr>
              <a:t>       a.   Tachycardia</a:t>
            </a:r>
          </a:p>
          <a:p>
            <a:r>
              <a:rPr lang="en-US" sz="1200" kern="1200" dirty="0">
                <a:solidFill>
                  <a:schemeClr val="tx1"/>
                </a:solidFill>
                <a:effectLst/>
                <a:latin typeface="Times New Roman" pitchFamily="18" charset="0"/>
                <a:ea typeface="MS PGothic" pitchFamily="34" charset="-128"/>
                <a:cs typeface="+mn-cs"/>
              </a:rPr>
              <a:t>       b.   Tachypnea</a:t>
            </a:r>
          </a:p>
          <a:p>
            <a:r>
              <a:rPr lang="en-US" sz="1200" kern="1200" dirty="0">
                <a:solidFill>
                  <a:schemeClr val="tx1"/>
                </a:solidFill>
                <a:effectLst/>
                <a:latin typeface="Times New Roman" pitchFamily="18" charset="0"/>
                <a:ea typeface="MS PGothic" pitchFamily="34" charset="-128"/>
                <a:cs typeface="+mn-cs"/>
              </a:rPr>
              <a:t>       c.   Low blood pressure</a:t>
            </a:r>
          </a:p>
          <a:p>
            <a:r>
              <a:rPr lang="en-US" sz="1200" kern="1200" dirty="0">
                <a:solidFill>
                  <a:schemeClr val="tx1"/>
                </a:solidFill>
                <a:effectLst/>
                <a:latin typeface="Times New Roman" pitchFamily="18" charset="0"/>
                <a:ea typeface="MS PGothic" pitchFamily="34" charset="-128"/>
                <a:cs typeface="+mn-cs"/>
              </a:rPr>
              <a:t>       d.   Weak pulse</a:t>
            </a:r>
          </a:p>
          <a:p>
            <a:r>
              <a:rPr lang="en-US" sz="1200" kern="1200" dirty="0">
                <a:solidFill>
                  <a:schemeClr val="tx1"/>
                </a:solidFill>
                <a:effectLst/>
                <a:latin typeface="Times New Roman" pitchFamily="18" charset="0"/>
                <a:ea typeface="MS PGothic" pitchFamily="34" charset="-128"/>
                <a:cs typeface="+mn-cs"/>
              </a:rPr>
              <a:t>       e.   Cool, moist, and pale skin</a:t>
            </a:r>
            <a:endParaRPr lang="en-US" altLang="en-US" dirty="0">
              <a:latin typeface="Times New Roman" charset="0"/>
              <a:ea typeface="MS PGothic" charset="-128"/>
            </a:endParaRPr>
          </a:p>
        </p:txBody>
      </p:sp>
      <p:sp>
        <p:nvSpPr>
          <p:cNvPr id="2119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8C33DC7E-B7A6-334F-B2A7-5F6D1AA119B4}" type="slidenum">
              <a:rPr lang="en-US" altLang="en-US" sz="1200"/>
              <a:pPr/>
              <a:t>39</a:t>
            </a:fld>
            <a:endParaRPr lang="en-US" altLang="en-US" sz="1200" dirty="0"/>
          </a:p>
        </p:txBody>
      </p:sp>
    </p:spTree>
    <p:extLst>
      <p:ext uri="{BB962C8B-B14F-4D97-AF65-F5344CB8AC3E}">
        <p14:creationId xmlns:p14="http://schemas.microsoft.com/office/powerpoint/2010/main" val="8264472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Slide Image Placeholder 1"/>
          <p:cNvSpPr>
            <a:spLocks noGrp="1" noRot="1" noChangeAspect="1" noTextEdit="1"/>
          </p:cNvSpPr>
          <p:nvPr>
            <p:ph type="sldImg"/>
          </p:nvPr>
        </p:nvSpPr>
        <p:spPr>
          <a:ln/>
        </p:spPr>
      </p:sp>
      <p:sp>
        <p:nvSpPr>
          <p:cNvPr id="2140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F.    Reassessment</a:t>
            </a:r>
            <a:endParaRPr lang="en-US" altLang="en-US" b="1" dirty="0">
              <a:latin typeface="Times New Roman" charset="0"/>
              <a:ea typeface="MS PGothic" charset="-128"/>
            </a:endParaRPr>
          </a:p>
          <a:p>
            <a:r>
              <a:rPr lang="en-US" altLang="en-US" dirty="0">
                <a:latin typeface="Times New Roman" charset="0"/>
                <a:ea typeface="MS PGothic" charset="-128"/>
              </a:rPr>
              <a:t>       1.    Reassessment should be conducted regularly during transport.</a:t>
            </a:r>
          </a:p>
          <a:p>
            <a:r>
              <a:rPr lang="en-US" altLang="en-US" dirty="0">
                <a:latin typeface="Times New Roman" charset="0"/>
                <a:ea typeface="MS PGothic" charset="-128"/>
              </a:rPr>
              <a:t>       2.    Repeat the primary assessment and pay extra attention to areas of concern identified in the initial assessment.</a:t>
            </a:r>
          </a:p>
          <a:p>
            <a:r>
              <a:rPr lang="en-US" altLang="en-US" dirty="0">
                <a:latin typeface="Times New Roman" charset="0"/>
                <a:ea typeface="MS PGothic" charset="-128"/>
              </a:rPr>
              <a:t>       3.    Assess the effectiveness of prior treatments.</a:t>
            </a:r>
          </a:p>
          <a:p>
            <a:r>
              <a:rPr lang="en-US" altLang="en-US" dirty="0">
                <a:latin typeface="Times New Roman" charset="0"/>
                <a:ea typeface="MS PGothic" charset="-128"/>
              </a:rPr>
              <a:t>       4.    Reassess vital signs and the chief complaint.</a:t>
            </a:r>
          </a:p>
        </p:txBody>
      </p:sp>
      <p:sp>
        <p:nvSpPr>
          <p:cNvPr id="2140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FB99FB7B-1A7E-FA4A-B072-4C502A9491D8}" type="slidenum">
              <a:rPr lang="en-US" altLang="en-US" sz="1200"/>
              <a:pPr/>
              <a:t>40</a:t>
            </a:fld>
            <a:endParaRPr lang="en-US" altLang="en-US" sz="1200" dirty="0"/>
          </a:p>
        </p:txBody>
      </p:sp>
    </p:spTree>
    <p:extLst>
      <p:ext uri="{BB962C8B-B14F-4D97-AF65-F5344CB8AC3E}">
        <p14:creationId xmlns:p14="http://schemas.microsoft.com/office/powerpoint/2010/main" val="984834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p:cNvSpPr>
            <a:spLocks noGrp="1" noRot="1" noChangeAspect="1" noTextEdit="1"/>
          </p:cNvSpPr>
          <p:nvPr>
            <p:ph type="sldImg"/>
          </p:nvPr>
        </p:nvSpPr>
        <p:spPr>
          <a:ln/>
        </p:spPr>
      </p:sp>
      <p:sp>
        <p:nvSpPr>
          <p:cNvPr id="172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National EMS Education Standard Competencies </a:t>
            </a:r>
          </a:p>
          <a:p>
            <a:endParaRPr lang="en-US" altLang="en-US" dirty="0">
              <a:latin typeface="Times New Roman" charset="0"/>
              <a:ea typeface="MS PGothic" charset="-128"/>
            </a:endParaRPr>
          </a:p>
          <a:p>
            <a:r>
              <a:rPr lang="en-US" altLang="en-US" dirty="0">
                <a:latin typeface="Times New Roman" charset="0"/>
                <a:ea typeface="MS PGothic" charset="-128"/>
              </a:rPr>
              <a:t>• Burns</a:t>
            </a:r>
          </a:p>
          <a:p>
            <a:r>
              <a:rPr lang="en-US" altLang="en-US" dirty="0">
                <a:latin typeface="Times New Roman" charset="0"/>
                <a:ea typeface="MS PGothic" charset="-128"/>
              </a:rPr>
              <a:t>  • Electrical </a:t>
            </a:r>
          </a:p>
          <a:p>
            <a:r>
              <a:rPr lang="en-US" altLang="en-US" dirty="0">
                <a:latin typeface="Times New Roman" charset="0"/>
                <a:ea typeface="MS PGothic" charset="-128"/>
              </a:rPr>
              <a:t>  • Chemical </a:t>
            </a:r>
          </a:p>
          <a:p>
            <a:r>
              <a:rPr lang="en-US" altLang="en-US" dirty="0">
                <a:latin typeface="Times New Roman" charset="0"/>
                <a:ea typeface="MS PGothic" charset="-128"/>
              </a:rPr>
              <a:t>  • Thermal </a:t>
            </a:r>
          </a:p>
          <a:p>
            <a:r>
              <a:rPr lang="en-US" altLang="en-US" dirty="0">
                <a:latin typeface="Times New Roman" charset="0"/>
                <a:ea typeface="MS PGothic" charset="-128"/>
              </a:rPr>
              <a:t>  • Radiation </a:t>
            </a:r>
          </a:p>
          <a:p>
            <a:r>
              <a:rPr lang="en-US" altLang="en-US" dirty="0">
                <a:latin typeface="Times New Roman" charset="0"/>
                <a:ea typeface="MS PGothic" charset="-128"/>
              </a:rPr>
              <a:t>• Crush syndrome </a:t>
            </a:r>
          </a:p>
          <a:p>
            <a:endParaRPr lang="en-US" altLang="en-US" dirty="0">
              <a:latin typeface="Times New Roman" charset="0"/>
              <a:ea typeface="MS PGothic" charset="-128"/>
            </a:endParaRPr>
          </a:p>
        </p:txBody>
      </p:sp>
      <p:sp>
        <p:nvSpPr>
          <p:cNvPr id="1720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A1BD1FC7-7DB9-B548-9548-3B9E82D9BFFE}" type="slidenum">
              <a:rPr lang="en-US" altLang="en-US" sz="1200"/>
              <a:pPr/>
              <a:t>5</a:t>
            </a:fld>
            <a:endParaRPr lang="en-US" altLang="en-US" sz="1200" dirty="0"/>
          </a:p>
        </p:txBody>
      </p:sp>
    </p:spTree>
    <p:extLst>
      <p:ext uri="{BB962C8B-B14F-4D97-AF65-F5344CB8AC3E}">
        <p14:creationId xmlns:p14="http://schemas.microsoft.com/office/powerpoint/2010/main" val="136956941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Slide Image Placeholder 1"/>
          <p:cNvSpPr>
            <a:spLocks noGrp="1" noRot="1" noChangeAspect="1" noTextEdit="1"/>
          </p:cNvSpPr>
          <p:nvPr>
            <p:ph type="sldImg"/>
          </p:nvPr>
        </p:nvSpPr>
        <p:spPr>
          <a:ln/>
        </p:spPr>
      </p:sp>
      <p:sp>
        <p:nvSpPr>
          <p:cNvPr id="2150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5.    Identify and treat changes in the patient</a:t>
            </a:r>
            <a:r>
              <a:rPr lang="ja-JP" altLang="en-US" dirty="0">
                <a:latin typeface="Times New Roman" charset="0"/>
                <a:ea typeface="MS PGothic" charset="-128"/>
              </a:rPr>
              <a:t>’</a:t>
            </a:r>
            <a:r>
              <a:rPr lang="en-US" altLang="ja-JP" dirty="0">
                <a:latin typeface="Times New Roman" charset="0"/>
                <a:ea typeface="MS PGothic" charset="-128"/>
              </a:rPr>
              <a:t>s condition.</a:t>
            </a:r>
            <a:endParaRPr lang="en-US" altLang="en-US" dirty="0">
              <a:latin typeface="Times New Roman" charset="0"/>
              <a:ea typeface="MS PGothic" charset="-128"/>
            </a:endParaRPr>
          </a:p>
        </p:txBody>
      </p:sp>
      <p:sp>
        <p:nvSpPr>
          <p:cNvPr id="2150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2A86231C-3256-6F40-A06E-0FAD305196AC}" type="slidenum">
              <a:rPr lang="en-US" altLang="en-US" sz="1200"/>
              <a:pPr/>
              <a:t>41</a:t>
            </a:fld>
            <a:endParaRPr lang="en-US" altLang="en-US" sz="1200" dirty="0"/>
          </a:p>
        </p:txBody>
      </p:sp>
    </p:spTree>
    <p:extLst>
      <p:ext uri="{BB962C8B-B14F-4D97-AF65-F5344CB8AC3E}">
        <p14:creationId xmlns:p14="http://schemas.microsoft.com/office/powerpoint/2010/main" val="164960824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Slide Image Placeholder 1"/>
          <p:cNvSpPr>
            <a:spLocks noGrp="1" noRot="1" noChangeAspect="1" noTextEdit="1"/>
          </p:cNvSpPr>
          <p:nvPr>
            <p:ph type="sldImg"/>
          </p:nvPr>
        </p:nvSpPr>
        <p:spPr>
          <a:ln/>
        </p:spPr>
      </p:sp>
      <p:sp>
        <p:nvSpPr>
          <p:cNvPr id="2181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6.    Communication and documentation</a:t>
            </a:r>
          </a:p>
          <a:p>
            <a:r>
              <a:rPr lang="en-US" sz="1200" kern="1200" dirty="0">
                <a:solidFill>
                  <a:schemeClr val="tx1"/>
                </a:solidFill>
                <a:effectLst/>
                <a:latin typeface="Times New Roman" pitchFamily="18" charset="0"/>
                <a:ea typeface="MS PGothic" pitchFamily="34" charset="-128"/>
                <a:cs typeface="+mn-cs"/>
              </a:rPr>
              <a:t>       a.   Must include a description of the MOI and the position in which you found the patient when you arrived on scene.</a:t>
            </a:r>
          </a:p>
          <a:p>
            <a:r>
              <a:rPr lang="en-US" sz="1200" kern="1200" dirty="0">
                <a:solidFill>
                  <a:schemeClr val="tx1"/>
                </a:solidFill>
                <a:effectLst/>
                <a:latin typeface="Times New Roman" pitchFamily="18" charset="0"/>
                <a:ea typeface="MS PGothic" pitchFamily="34" charset="-128"/>
                <a:cs typeface="+mn-cs"/>
              </a:rPr>
              <a:t>       b.   Report blood loss using terms that you are comfortable with and that will be easily understood by other personnel.</a:t>
            </a:r>
          </a:p>
          <a:p>
            <a:r>
              <a:rPr lang="en-US" sz="1200" kern="1200" dirty="0">
                <a:solidFill>
                  <a:schemeClr val="tx1"/>
                </a:solidFill>
                <a:effectLst/>
                <a:latin typeface="Times New Roman" pitchFamily="18" charset="0"/>
                <a:ea typeface="MS PGothic" pitchFamily="34" charset="-128"/>
                <a:cs typeface="+mn-cs"/>
              </a:rPr>
              <a:t>       c.   Include the location and description of any soft-tissue injuries or other wounds you have located and treated.</a:t>
            </a:r>
          </a:p>
          <a:p>
            <a:r>
              <a:rPr lang="en-US" sz="1200" kern="1200" dirty="0">
                <a:solidFill>
                  <a:schemeClr val="tx1"/>
                </a:solidFill>
                <a:effectLst/>
                <a:latin typeface="Times New Roman" pitchFamily="18" charset="0"/>
                <a:ea typeface="MS PGothic" pitchFamily="34" charset="-128"/>
                <a:cs typeface="+mn-cs"/>
              </a:rPr>
              <a:t>       d.   Describe the size and depth of the injury.</a:t>
            </a:r>
          </a:p>
          <a:p>
            <a:r>
              <a:rPr lang="en-US" sz="1200" kern="1200" dirty="0">
                <a:solidFill>
                  <a:schemeClr val="tx1"/>
                </a:solidFill>
                <a:effectLst/>
                <a:latin typeface="Times New Roman" pitchFamily="18" charset="0"/>
                <a:ea typeface="MS PGothic" pitchFamily="34" charset="-128"/>
                <a:cs typeface="+mn-cs"/>
              </a:rPr>
              <a:t>       e.   Provide an accurate account of how you treated these injuries.</a:t>
            </a:r>
          </a:p>
          <a:p>
            <a:r>
              <a:rPr lang="en-US" altLang="en-US" dirty="0">
                <a:latin typeface="Times New Roman" charset="0"/>
                <a:ea typeface="MS PGothic" charset="-128"/>
              </a:rPr>
              <a:t>	</a:t>
            </a:r>
          </a:p>
        </p:txBody>
      </p:sp>
      <p:sp>
        <p:nvSpPr>
          <p:cNvPr id="2181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778D0FEB-D2FE-9C42-8E0E-0163D045D796}" type="slidenum">
              <a:rPr lang="en-US" altLang="en-US" sz="1200"/>
              <a:pPr/>
              <a:t>42</a:t>
            </a:fld>
            <a:endParaRPr lang="en-US" altLang="en-US" sz="1200" dirty="0"/>
          </a:p>
        </p:txBody>
      </p:sp>
    </p:spTree>
    <p:extLst>
      <p:ext uri="{BB962C8B-B14F-4D97-AF65-F5344CB8AC3E}">
        <p14:creationId xmlns:p14="http://schemas.microsoft.com/office/powerpoint/2010/main" val="146196756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Slide Image Placeholder 1"/>
          <p:cNvSpPr>
            <a:spLocks noGrp="1" noRot="1" noChangeAspect="1" noTextEdit="1"/>
          </p:cNvSpPr>
          <p:nvPr>
            <p:ph type="sldImg"/>
          </p:nvPr>
        </p:nvSpPr>
        <p:spPr>
          <a:ln/>
        </p:spPr>
      </p:sp>
      <p:sp>
        <p:nvSpPr>
          <p:cNvPr id="2191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V. Emergency Medical Care for Closed Injuries</a:t>
            </a:r>
          </a:p>
          <a:p>
            <a:r>
              <a:rPr lang="en-US" altLang="en-US" dirty="0">
                <a:latin typeface="Times New Roman" charset="0"/>
                <a:ea typeface="MS PGothic" charset="-128"/>
              </a:rPr>
              <a:t>A.    Small contusions generally require no special emergency medical care, but you should note their presence to determine the extent of the patient</a:t>
            </a:r>
            <a:r>
              <a:rPr lang="ja-JP" altLang="en-US" dirty="0">
                <a:latin typeface="Times New Roman" charset="0"/>
                <a:ea typeface="MS PGothic" charset="-128"/>
              </a:rPr>
              <a:t>’</a:t>
            </a:r>
            <a:r>
              <a:rPr lang="en-US" altLang="ja-JP" dirty="0">
                <a:latin typeface="Times New Roman" charset="0"/>
                <a:ea typeface="MS PGothic" charset="-128"/>
              </a:rPr>
              <a:t>s injuries.</a:t>
            </a:r>
            <a:endParaRPr lang="en-US" altLang="ja-JP" b="1" dirty="0">
              <a:latin typeface="Times New Roman" charset="0"/>
              <a:ea typeface="MS PGothic" charset="-128"/>
            </a:endParaRPr>
          </a:p>
          <a:p>
            <a:r>
              <a:rPr lang="en-US" altLang="en-US" dirty="0">
                <a:latin typeface="Times New Roman" charset="0"/>
                <a:ea typeface="MS PGothic" charset="-128"/>
              </a:rPr>
              <a:t>B.    More extensive closed injuries may involve significant swelling and bleeding beneath the skin, which could lead to hypovolemic shock.</a:t>
            </a:r>
            <a:endParaRPr lang="en-US" altLang="en-US" b="1" dirty="0">
              <a:latin typeface="Times New Roman" charset="0"/>
              <a:ea typeface="MS PGothic" charset="-128"/>
            </a:endParaRPr>
          </a:p>
          <a:p>
            <a:r>
              <a:rPr lang="en-US" altLang="en-US" dirty="0">
                <a:latin typeface="Times New Roman" charset="0"/>
                <a:ea typeface="MS PGothic" charset="-128"/>
              </a:rPr>
              <a:t>C.    The injuries might not have had time to cause swelling or bruising. </a:t>
            </a:r>
            <a:endParaRPr lang="en-US" altLang="en-US" b="1" dirty="0">
              <a:latin typeface="Times New Roman" charset="0"/>
              <a:ea typeface="MS PGothic" charset="-128"/>
            </a:endParaRPr>
          </a:p>
          <a:p>
            <a:r>
              <a:rPr lang="en-US" altLang="en-US" dirty="0">
                <a:latin typeface="Times New Roman" charset="0"/>
                <a:ea typeface="MS PGothic" charset="-128"/>
              </a:rPr>
              <a:t>D.    Closely watch any area of injury throughout the time you are caring for the patient, no matter how minor it may look upon initial assessment.</a:t>
            </a:r>
            <a:endParaRPr lang="en-US" altLang="en-US" b="1" dirty="0">
              <a:latin typeface="Times New Roman" charset="0"/>
              <a:ea typeface="MS PGothic" charset="-128"/>
            </a:endParaRPr>
          </a:p>
        </p:txBody>
      </p:sp>
      <p:sp>
        <p:nvSpPr>
          <p:cNvPr id="2191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D5D8A3B1-9EAC-434B-A06D-B51E5AD1B0D8}" type="slidenum">
              <a:rPr lang="en-US" altLang="en-US" sz="1200"/>
              <a:pPr/>
              <a:t>43</a:t>
            </a:fld>
            <a:endParaRPr lang="en-US" altLang="en-US" sz="1200" dirty="0"/>
          </a:p>
        </p:txBody>
      </p:sp>
    </p:spTree>
    <p:extLst>
      <p:ext uri="{BB962C8B-B14F-4D97-AF65-F5344CB8AC3E}">
        <p14:creationId xmlns:p14="http://schemas.microsoft.com/office/powerpoint/2010/main" val="192845962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Slide Image Placeholder 1"/>
          <p:cNvSpPr>
            <a:spLocks noGrp="1" noRot="1" noChangeAspect="1" noTextEdit="1"/>
          </p:cNvSpPr>
          <p:nvPr>
            <p:ph type="sldImg"/>
          </p:nvPr>
        </p:nvSpPr>
        <p:spPr>
          <a:ln/>
        </p:spPr>
      </p:sp>
      <p:sp>
        <p:nvSpPr>
          <p:cNvPr id="2201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E.    Treat a closed soft-tissue injury using the RICES mnemonic:</a:t>
            </a:r>
            <a:endParaRPr lang="en-US" altLang="en-US" b="1" dirty="0">
              <a:latin typeface="Times New Roman" charset="0"/>
              <a:ea typeface="MS PGothic" charset="-128"/>
            </a:endParaRPr>
          </a:p>
          <a:p>
            <a:r>
              <a:rPr lang="en-US" altLang="en-US" dirty="0">
                <a:latin typeface="Times New Roman" charset="0"/>
                <a:ea typeface="MS PGothic" charset="-128"/>
              </a:rPr>
              <a:t>       1.    Rest</a:t>
            </a:r>
          </a:p>
          <a:p>
            <a:r>
              <a:rPr lang="en-US" altLang="en-US" dirty="0">
                <a:latin typeface="Times New Roman" charset="0"/>
                <a:ea typeface="MS PGothic" charset="-128"/>
              </a:rPr>
              <a:t>       2.    Ice</a:t>
            </a:r>
          </a:p>
          <a:p>
            <a:r>
              <a:rPr lang="en-US" altLang="en-US" dirty="0">
                <a:latin typeface="Times New Roman" charset="0"/>
                <a:ea typeface="MS PGothic" charset="-128"/>
              </a:rPr>
              <a:t>       3.    Compression</a:t>
            </a:r>
          </a:p>
          <a:p>
            <a:r>
              <a:rPr lang="en-US" altLang="en-US" dirty="0">
                <a:latin typeface="Times New Roman" charset="0"/>
                <a:ea typeface="MS PGothic" charset="-128"/>
              </a:rPr>
              <a:t>       4.    Elevation</a:t>
            </a:r>
          </a:p>
          <a:p>
            <a:r>
              <a:rPr lang="en-US" altLang="en-US" dirty="0">
                <a:latin typeface="Times New Roman" charset="0"/>
                <a:ea typeface="MS PGothic" charset="-128"/>
              </a:rPr>
              <a:t>       5.    Splinting</a:t>
            </a:r>
          </a:p>
        </p:txBody>
      </p:sp>
      <p:sp>
        <p:nvSpPr>
          <p:cNvPr id="2201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CACFABAC-0D8C-4345-B6D9-98526A9D4696}" type="slidenum">
              <a:rPr lang="en-US" altLang="en-US" sz="1200"/>
              <a:pPr/>
              <a:t>44</a:t>
            </a:fld>
            <a:endParaRPr lang="en-US" altLang="en-US" sz="1200" dirty="0"/>
          </a:p>
        </p:txBody>
      </p:sp>
    </p:spTree>
    <p:extLst>
      <p:ext uri="{BB962C8B-B14F-4D97-AF65-F5344CB8AC3E}">
        <p14:creationId xmlns:p14="http://schemas.microsoft.com/office/powerpoint/2010/main" val="179776727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Slide Image Placeholder 1"/>
          <p:cNvSpPr>
            <a:spLocks noGrp="1" noRot="1" noChangeAspect="1" noTextEdit="1"/>
          </p:cNvSpPr>
          <p:nvPr>
            <p:ph type="sldImg"/>
          </p:nvPr>
        </p:nvSpPr>
        <p:spPr>
          <a:ln/>
        </p:spPr>
      </p:sp>
      <p:sp>
        <p:nvSpPr>
          <p:cNvPr id="2211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F.    Be alert for signs of developing shock:</a:t>
            </a:r>
            <a:endParaRPr lang="en-US" altLang="en-US" b="1" dirty="0">
              <a:latin typeface="Times New Roman" charset="0"/>
              <a:ea typeface="MS PGothic" charset="-128"/>
            </a:endParaRPr>
          </a:p>
          <a:p>
            <a:r>
              <a:rPr lang="en-US" altLang="en-US" dirty="0">
                <a:latin typeface="Times New Roman" charset="0"/>
                <a:ea typeface="MS PGothic" charset="-128"/>
              </a:rPr>
              <a:t>	1.    Anxiety or agitation</a:t>
            </a:r>
          </a:p>
          <a:p>
            <a:r>
              <a:rPr lang="en-US" altLang="en-US" dirty="0">
                <a:latin typeface="Times New Roman" charset="0"/>
                <a:ea typeface="MS PGothic" charset="-128"/>
              </a:rPr>
              <a:t>	2.    Changes in mental status</a:t>
            </a:r>
          </a:p>
          <a:p>
            <a:r>
              <a:rPr lang="en-US" altLang="en-US" dirty="0">
                <a:latin typeface="Times New Roman" charset="0"/>
                <a:ea typeface="MS PGothic" charset="-128"/>
              </a:rPr>
              <a:t>	3.    Increased heart rate</a:t>
            </a:r>
          </a:p>
          <a:p>
            <a:r>
              <a:rPr lang="en-US" altLang="en-US" dirty="0">
                <a:latin typeface="Times New Roman" charset="0"/>
                <a:ea typeface="MS PGothic" charset="-128"/>
              </a:rPr>
              <a:t>	4.    Increased respiratory rate</a:t>
            </a:r>
          </a:p>
          <a:p>
            <a:r>
              <a:rPr lang="en-US" altLang="en-US" dirty="0">
                <a:latin typeface="Times New Roman" charset="0"/>
                <a:ea typeface="MS PGothic" charset="-128"/>
              </a:rPr>
              <a:t>	5.    Diaphoresis</a:t>
            </a:r>
          </a:p>
          <a:p>
            <a:r>
              <a:rPr lang="en-US" altLang="en-US" dirty="0">
                <a:latin typeface="Times New Roman" charset="0"/>
                <a:ea typeface="MS PGothic" charset="-128"/>
              </a:rPr>
              <a:t>	6.    Cool or clammy skin</a:t>
            </a:r>
          </a:p>
          <a:p>
            <a:r>
              <a:rPr lang="en-US" altLang="en-US" dirty="0">
                <a:latin typeface="Times New Roman" charset="0"/>
                <a:ea typeface="MS PGothic" charset="-128"/>
              </a:rPr>
              <a:t>	7.    Decreased blood pressure</a:t>
            </a:r>
          </a:p>
          <a:p>
            <a:r>
              <a:rPr lang="en-US" altLang="en-US" dirty="0">
                <a:latin typeface="Times New Roman" charset="0"/>
                <a:ea typeface="MS PGothic" charset="-128"/>
              </a:rPr>
              <a:t>G.    If the patient exhibits signs and symptoms of shock, treat accordingly and aggressively.</a:t>
            </a:r>
            <a:endParaRPr lang="en-US" altLang="en-US" b="1" dirty="0">
              <a:latin typeface="Times New Roman" charset="0"/>
              <a:ea typeface="MS PGothic" charset="-128"/>
            </a:endParaRPr>
          </a:p>
        </p:txBody>
      </p:sp>
      <p:sp>
        <p:nvSpPr>
          <p:cNvPr id="2211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E46F436D-EDBE-C742-BE95-7F89FD300588}" type="slidenum">
              <a:rPr lang="en-US" altLang="en-US" sz="1200"/>
              <a:pPr/>
              <a:t>45</a:t>
            </a:fld>
            <a:endParaRPr lang="en-US" altLang="en-US" sz="1200" dirty="0"/>
          </a:p>
        </p:txBody>
      </p:sp>
    </p:spTree>
    <p:extLst>
      <p:ext uri="{BB962C8B-B14F-4D97-AF65-F5344CB8AC3E}">
        <p14:creationId xmlns:p14="http://schemas.microsoft.com/office/powerpoint/2010/main" val="212711086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Slide Image Placeholder 1"/>
          <p:cNvSpPr>
            <a:spLocks noGrp="1" noRot="1" noChangeAspect="1" noTextEdit="1"/>
          </p:cNvSpPr>
          <p:nvPr>
            <p:ph type="sldImg"/>
          </p:nvPr>
        </p:nvSpPr>
        <p:spPr>
          <a:ln/>
        </p:spPr>
      </p:sp>
      <p:sp>
        <p:nvSpPr>
          <p:cNvPr id="2222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A.    Before you begin to care for a patient with an open wound, follow standard precautions.</a:t>
            </a:r>
            <a:endParaRPr lang="en-US" altLang="en-US" b="1" dirty="0">
              <a:latin typeface="Times New Roman" charset="0"/>
              <a:ea typeface="MS PGothic" charset="-128"/>
            </a:endParaRPr>
          </a:p>
          <a:p>
            <a:r>
              <a:rPr lang="en-US" altLang="en-US" dirty="0">
                <a:latin typeface="Times New Roman" charset="0"/>
                <a:ea typeface="MS PGothic" charset="-128"/>
              </a:rPr>
              <a:t>       1.    If life-threatening bleeding is observed, assign a team member to apply direct pressure over the wound to control the bleeding.</a:t>
            </a:r>
          </a:p>
          <a:p>
            <a:r>
              <a:rPr lang="en-US" altLang="en-US" dirty="0">
                <a:latin typeface="Times New Roman" charset="0"/>
                <a:ea typeface="MS PGothic" charset="-128"/>
              </a:rPr>
              <a:t>       2.    If the wound is in the chest, upper abdomen, or upper back, cover it with an occlusive dressing.</a:t>
            </a:r>
          </a:p>
        </p:txBody>
      </p:sp>
      <p:sp>
        <p:nvSpPr>
          <p:cNvPr id="2222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A02BC58A-1C97-8741-A4E1-BA35A65E0785}" type="slidenum">
              <a:rPr lang="en-US" altLang="en-US" sz="1200"/>
              <a:pPr/>
              <a:t>46</a:t>
            </a:fld>
            <a:endParaRPr lang="en-US" altLang="en-US" sz="1200" dirty="0"/>
          </a:p>
        </p:txBody>
      </p:sp>
    </p:spTree>
    <p:extLst>
      <p:ext uri="{BB962C8B-B14F-4D97-AF65-F5344CB8AC3E}">
        <p14:creationId xmlns:p14="http://schemas.microsoft.com/office/powerpoint/2010/main" val="119196921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Slide Image Placeholder 1"/>
          <p:cNvSpPr>
            <a:spLocks noGrp="1" noRot="1" noChangeAspect="1" noTextEdit="1"/>
          </p:cNvSpPr>
          <p:nvPr>
            <p:ph type="sldImg"/>
          </p:nvPr>
        </p:nvSpPr>
        <p:spPr>
          <a:ln/>
        </p:spPr>
      </p:sp>
      <p:sp>
        <p:nvSpPr>
          <p:cNvPr id="2232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3.    Control bleeding using:</a:t>
            </a:r>
          </a:p>
          <a:p>
            <a:r>
              <a:rPr lang="en-US" altLang="en-US" dirty="0">
                <a:latin typeface="Times New Roman" charset="0"/>
                <a:ea typeface="MS PGothic" charset="-128"/>
              </a:rPr>
              <a:t>       a.    Direct, even pressure and elevation</a:t>
            </a:r>
          </a:p>
          <a:p>
            <a:r>
              <a:rPr lang="en-US" altLang="en-US" dirty="0">
                <a:latin typeface="Times New Roman" charset="0"/>
                <a:ea typeface="MS PGothic" charset="-128"/>
              </a:rPr>
              <a:t>       b.    Pressure dressings and/or splints</a:t>
            </a:r>
          </a:p>
          <a:p>
            <a:r>
              <a:rPr lang="en-US" altLang="en-US" dirty="0">
                <a:latin typeface="Times New Roman" charset="0"/>
                <a:ea typeface="MS PGothic" charset="-128"/>
              </a:rPr>
              <a:t>       c.    Tourniquets</a:t>
            </a:r>
          </a:p>
        </p:txBody>
      </p:sp>
      <p:sp>
        <p:nvSpPr>
          <p:cNvPr id="2232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0AB52E5B-7F82-D64E-8439-08FCDF2049F3}" type="slidenum">
              <a:rPr lang="en-US" altLang="en-US" sz="1200"/>
              <a:pPr/>
              <a:t>47</a:t>
            </a:fld>
            <a:endParaRPr lang="en-US" altLang="en-US" sz="1200" dirty="0"/>
          </a:p>
        </p:txBody>
      </p:sp>
    </p:spTree>
    <p:extLst>
      <p:ext uri="{BB962C8B-B14F-4D97-AF65-F5344CB8AC3E}">
        <p14:creationId xmlns:p14="http://schemas.microsoft.com/office/powerpoint/2010/main" val="169918771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Slide Image Placeholder 1"/>
          <p:cNvSpPr>
            <a:spLocks noGrp="1" noRot="1" noChangeAspect="1" noTextEdit="1"/>
          </p:cNvSpPr>
          <p:nvPr>
            <p:ph type="sldImg"/>
          </p:nvPr>
        </p:nvSpPr>
        <p:spPr>
          <a:ln/>
        </p:spPr>
      </p:sp>
      <p:sp>
        <p:nvSpPr>
          <p:cNvPr id="2242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B.    All open wounds are assumed to be contaminated and present a risk of infection.</a:t>
            </a:r>
            <a:endParaRPr lang="en-US" altLang="en-US" b="1" dirty="0">
              <a:latin typeface="Times New Roman" charset="0"/>
              <a:ea typeface="MS PGothic" charset="-128"/>
            </a:endParaRPr>
          </a:p>
          <a:p>
            <a:r>
              <a:rPr lang="en-US" altLang="en-US" dirty="0">
                <a:latin typeface="Times New Roman" charset="0"/>
                <a:ea typeface="MS PGothic" charset="-128"/>
              </a:rPr>
              <a:t>       1.    Applying a sterile dressing reduces the risk of further contamination.</a:t>
            </a:r>
          </a:p>
          <a:p>
            <a:r>
              <a:rPr lang="en-US" altLang="en-US" dirty="0">
                <a:latin typeface="Times New Roman" charset="0"/>
                <a:ea typeface="MS PGothic" charset="-128"/>
              </a:rPr>
              <a:t>       2.    Do not remove material from an open wound, no matter how dirty the wound is.</a:t>
            </a:r>
          </a:p>
          <a:p>
            <a:r>
              <a:rPr lang="en-US" altLang="en-US" dirty="0">
                <a:latin typeface="Times New Roman" charset="0"/>
                <a:ea typeface="MS PGothic" charset="-128"/>
              </a:rPr>
              <a:t>       3.    Small wound surfaces without significant bleeding can be flushed with sterile saline prior to applying a dressing.</a:t>
            </a:r>
          </a:p>
          <a:p>
            <a:r>
              <a:rPr lang="en-US" altLang="en-US" dirty="0">
                <a:latin typeface="Times New Roman" charset="0"/>
                <a:ea typeface="MS PGothic" charset="-128"/>
              </a:rPr>
              <a:t>       4.   Chemical burns and contamination should be flushed to remove remaining chemicals.</a:t>
            </a:r>
          </a:p>
          <a:p>
            <a:r>
              <a:rPr lang="en-US" altLang="en-US" dirty="0">
                <a:latin typeface="Times New Roman" charset="0"/>
                <a:ea typeface="MS PGothic" charset="-128"/>
              </a:rPr>
              <a:t>       5.   In most circumstances, hospital personnel rather than EMTs, will clean open wounds.</a:t>
            </a:r>
          </a:p>
          <a:p>
            <a:r>
              <a:rPr lang="en-US" altLang="en-US" dirty="0">
                <a:latin typeface="Times New Roman" charset="0"/>
                <a:ea typeface="MS PGothic" charset="-128"/>
              </a:rPr>
              <a:t>C.    In some cases, you can better control bleeding from open soft-tissue wounds by splinting the extremity, even if there is no fracture.</a:t>
            </a:r>
            <a:endParaRPr lang="en-US" altLang="en-US" b="1" dirty="0">
              <a:latin typeface="Times New Roman" charset="0"/>
              <a:ea typeface="MS PGothic" charset="-128"/>
            </a:endParaRPr>
          </a:p>
        </p:txBody>
      </p:sp>
      <p:sp>
        <p:nvSpPr>
          <p:cNvPr id="2242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91562EF9-0093-1142-B5F1-F0F3F60BBF38}" type="slidenum">
              <a:rPr lang="en-US" altLang="en-US" sz="1200"/>
              <a:pPr/>
              <a:t>48</a:t>
            </a:fld>
            <a:endParaRPr lang="en-US" altLang="en-US" sz="1200" dirty="0"/>
          </a:p>
        </p:txBody>
      </p:sp>
    </p:spTree>
    <p:extLst>
      <p:ext uri="{BB962C8B-B14F-4D97-AF65-F5344CB8AC3E}">
        <p14:creationId xmlns:p14="http://schemas.microsoft.com/office/powerpoint/2010/main" val="101030416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Slide Image Placeholder 1"/>
          <p:cNvSpPr>
            <a:spLocks noGrp="1" noRot="1" noChangeAspect="1" noTextEdit="1"/>
          </p:cNvSpPr>
          <p:nvPr>
            <p:ph type="sldImg"/>
          </p:nvPr>
        </p:nvSpPr>
        <p:spPr>
          <a:ln/>
        </p:spPr>
      </p:sp>
      <p:sp>
        <p:nvSpPr>
          <p:cNvPr id="2252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D.    Abdominal wounds</a:t>
            </a:r>
            <a:endParaRPr lang="en-US" altLang="en-US" b="1" dirty="0">
              <a:latin typeface="Times New Roman" charset="0"/>
              <a:ea typeface="MS PGothic" charset="-128"/>
            </a:endParaRPr>
          </a:p>
          <a:p>
            <a:r>
              <a:rPr lang="en-US" altLang="en-US" dirty="0">
                <a:latin typeface="Times New Roman" charset="0"/>
                <a:ea typeface="MS PGothic" charset="-128"/>
              </a:rPr>
              <a:t>       1.    An open wound in the abdominal cavity may expose internal organs.</a:t>
            </a:r>
          </a:p>
          <a:p>
            <a:r>
              <a:rPr lang="en-US" altLang="en-US" dirty="0">
                <a:latin typeface="Times New Roman" charset="0"/>
                <a:ea typeface="MS PGothic" charset="-128"/>
              </a:rPr>
              <a:t>       2.    In an evisceration, the organs protrude through the wound.</a:t>
            </a:r>
          </a:p>
        </p:txBody>
      </p:sp>
      <p:sp>
        <p:nvSpPr>
          <p:cNvPr id="2252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235B3E74-002D-5D4E-BEC1-4D6DC72804C8}" type="slidenum">
              <a:rPr lang="en-US" altLang="en-US" sz="1200"/>
              <a:pPr/>
              <a:t>49</a:t>
            </a:fld>
            <a:endParaRPr lang="en-US" altLang="en-US" sz="1200" dirty="0"/>
          </a:p>
        </p:txBody>
      </p:sp>
    </p:spTree>
    <p:extLst>
      <p:ext uri="{BB962C8B-B14F-4D97-AF65-F5344CB8AC3E}">
        <p14:creationId xmlns:p14="http://schemas.microsoft.com/office/powerpoint/2010/main" val="2888751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Slide Image Placeholder 1"/>
          <p:cNvSpPr>
            <a:spLocks noGrp="1" noRot="1" noChangeAspect="1" noTextEdit="1"/>
          </p:cNvSpPr>
          <p:nvPr>
            <p:ph type="sldImg"/>
          </p:nvPr>
        </p:nvSpPr>
        <p:spPr>
          <a:ln/>
        </p:spPr>
      </p:sp>
      <p:sp>
        <p:nvSpPr>
          <p:cNvPr id="2263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      a.    Cover the wound with sterile gauze moistened with sterile saline solution.</a:t>
            </a:r>
          </a:p>
          <a:p>
            <a:r>
              <a:rPr lang="en-US" altLang="en-US" dirty="0">
                <a:latin typeface="Times New Roman" charset="0"/>
                <a:ea typeface="MS PGothic" charset="-128"/>
              </a:rPr>
              <a:t>      b.    Secure the gauze with an occlusive dressing.</a:t>
            </a:r>
          </a:p>
          <a:p>
            <a:r>
              <a:rPr lang="en-US" altLang="en-US" dirty="0">
                <a:latin typeface="Times New Roman" charset="0"/>
                <a:ea typeface="MS PGothic" charset="-128"/>
              </a:rPr>
              <a:t>      c.    Keep the organs moist and warm.</a:t>
            </a:r>
          </a:p>
          <a:p>
            <a:r>
              <a:rPr lang="en-US" altLang="en-US" dirty="0">
                <a:latin typeface="Times New Roman" charset="0"/>
                <a:ea typeface="MS PGothic" charset="-128"/>
              </a:rPr>
              <a:t>3.    Most patients with abdominal wounds require immediate transport to a trauma center.</a:t>
            </a:r>
          </a:p>
        </p:txBody>
      </p:sp>
      <p:sp>
        <p:nvSpPr>
          <p:cNvPr id="2263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54E4FB81-F32B-DD46-9435-916FD9A3CBC1}" type="slidenum">
              <a:rPr lang="en-US" altLang="en-US" sz="1200"/>
              <a:pPr/>
              <a:t>50</a:t>
            </a:fld>
            <a:endParaRPr lang="en-US" altLang="en-US" sz="1200" dirty="0"/>
          </a:p>
        </p:txBody>
      </p:sp>
    </p:spTree>
    <p:extLst>
      <p:ext uri="{BB962C8B-B14F-4D97-AF65-F5344CB8AC3E}">
        <p14:creationId xmlns:p14="http://schemas.microsoft.com/office/powerpoint/2010/main" val="1812276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Slide Image Placeholder 1"/>
          <p:cNvSpPr>
            <a:spLocks noGrp="1" noRot="1" noChangeAspect="1" noTextEdit="1"/>
          </p:cNvSpPr>
          <p:nvPr>
            <p:ph type="sldImg"/>
          </p:nvPr>
        </p:nvSpPr>
        <p:spPr>
          <a:ln/>
        </p:spPr>
      </p:sp>
      <p:sp>
        <p:nvSpPr>
          <p:cNvPr id="1730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I. Introduction</a:t>
            </a:r>
          </a:p>
          <a:p>
            <a:r>
              <a:rPr lang="en-US" altLang="en-US" dirty="0">
                <a:latin typeface="Times New Roman" charset="0"/>
                <a:ea typeface="MS PGothic" charset="-128"/>
              </a:rPr>
              <a:t>A.    Soft-tissue injuries are common.</a:t>
            </a:r>
            <a:endParaRPr lang="en-US" altLang="en-US" b="1" dirty="0">
              <a:latin typeface="Times New Roman" charset="0"/>
              <a:ea typeface="MS PGothic" charset="-128"/>
            </a:endParaRPr>
          </a:p>
          <a:p>
            <a:r>
              <a:rPr lang="en-US" altLang="en-US" dirty="0">
                <a:latin typeface="Times New Roman" charset="0"/>
                <a:ea typeface="MS PGothic" charset="-128"/>
              </a:rPr>
              <a:t>       1.    They can be as serious as a life-threatening internal injury.</a:t>
            </a:r>
          </a:p>
          <a:p>
            <a:r>
              <a:rPr lang="en-US" altLang="en-US" dirty="0">
                <a:latin typeface="Times New Roman" charset="0"/>
                <a:ea typeface="MS PGothic" charset="-128"/>
              </a:rPr>
              <a:t>       2.    Do not become distracted by dramatic open wounds.</a:t>
            </a:r>
          </a:p>
          <a:p>
            <a:r>
              <a:rPr lang="en-US" altLang="en-US" dirty="0">
                <a:latin typeface="Times New Roman" charset="0"/>
                <a:ea typeface="MS PGothic" charset="-128"/>
              </a:rPr>
              <a:t>		</a:t>
            </a:r>
          </a:p>
        </p:txBody>
      </p:sp>
      <p:sp>
        <p:nvSpPr>
          <p:cNvPr id="1730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C57E7818-3FD9-EC41-8A88-07C053F79520}" type="slidenum">
              <a:rPr lang="en-US" altLang="en-US" sz="1200"/>
              <a:pPr/>
              <a:t>6</a:t>
            </a:fld>
            <a:endParaRPr lang="en-US" altLang="en-US" sz="1200" dirty="0"/>
          </a:p>
        </p:txBody>
      </p:sp>
    </p:spTree>
    <p:extLst>
      <p:ext uri="{BB962C8B-B14F-4D97-AF65-F5344CB8AC3E}">
        <p14:creationId xmlns:p14="http://schemas.microsoft.com/office/powerpoint/2010/main" val="162336213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Slide Image Placeholder 1"/>
          <p:cNvSpPr>
            <a:spLocks noGrp="1" noRot="1" noChangeAspect="1" noTextEdit="1"/>
          </p:cNvSpPr>
          <p:nvPr>
            <p:ph type="sldImg"/>
          </p:nvPr>
        </p:nvSpPr>
        <p:spPr>
          <a:ln/>
        </p:spPr>
      </p:sp>
      <p:sp>
        <p:nvSpPr>
          <p:cNvPr id="2273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E.    Impaled objects</a:t>
            </a:r>
            <a:endParaRPr lang="en-US" altLang="en-US" b="1" dirty="0">
              <a:latin typeface="Times New Roman" charset="0"/>
              <a:ea typeface="MS PGothic" charset="-128"/>
            </a:endParaRPr>
          </a:p>
          <a:p>
            <a:r>
              <a:rPr lang="en-US" altLang="en-US" dirty="0">
                <a:latin typeface="Times New Roman" charset="0"/>
                <a:ea typeface="MS PGothic" charset="-128"/>
              </a:rPr>
              <a:t>       1.    To treat this injury, follow the steps in Skill Drill 27-1.</a:t>
            </a:r>
          </a:p>
          <a:p>
            <a:r>
              <a:rPr lang="en-US" altLang="en-US" dirty="0">
                <a:latin typeface="Times New Roman" charset="0"/>
                <a:ea typeface="MS PGothic" charset="-128"/>
              </a:rPr>
              <a:t>       2.    Remove an impaled object only when:</a:t>
            </a:r>
          </a:p>
          <a:p>
            <a:r>
              <a:rPr lang="en-US" altLang="en-US" dirty="0">
                <a:latin typeface="Times New Roman" charset="0"/>
                <a:ea typeface="MS PGothic" charset="-128"/>
              </a:rPr>
              <a:t>              a.    The object is in the cheek or mouth and obstructs the airway.</a:t>
            </a:r>
          </a:p>
          <a:p>
            <a:r>
              <a:rPr lang="en-US" altLang="en-US" dirty="0">
                <a:latin typeface="Times New Roman" charset="0"/>
                <a:ea typeface="MS PGothic" charset="-128"/>
              </a:rPr>
              <a:t>              b.    The object is in the chest and directly interferes with CPR.</a:t>
            </a:r>
          </a:p>
          <a:p>
            <a:r>
              <a:rPr lang="en-US" altLang="en-US" dirty="0">
                <a:latin typeface="Times New Roman" charset="0"/>
                <a:ea typeface="MS PGothic" charset="-128"/>
              </a:rPr>
              <a:t>       3.    If the object is very long, secure and then shorten it.</a:t>
            </a:r>
          </a:p>
          <a:p>
            <a:r>
              <a:rPr lang="en-US" altLang="en-US" dirty="0">
                <a:latin typeface="Times New Roman" charset="0"/>
                <a:ea typeface="MS PGothic" charset="-128"/>
              </a:rPr>
              <a:t>       4.    Provide rapid transport.</a:t>
            </a:r>
          </a:p>
        </p:txBody>
      </p:sp>
      <p:sp>
        <p:nvSpPr>
          <p:cNvPr id="2273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EC7AC18D-3F95-C54E-96AD-54DDC2D8C4F0}" type="slidenum">
              <a:rPr lang="en-US" altLang="en-US" sz="1200"/>
              <a:pPr/>
              <a:t>51</a:t>
            </a:fld>
            <a:endParaRPr lang="en-US" altLang="en-US" sz="1200" dirty="0"/>
          </a:p>
        </p:txBody>
      </p:sp>
    </p:spTree>
    <p:extLst>
      <p:ext uri="{BB962C8B-B14F-4D97-AF65-F5344CB8AC3E}">
        <p14:creationId xmlns:p14="http://schemas.microsoft.com/office/powerpoint/2010/main" val="76064663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Slide Image Placeholder 1"/>
          <p:cNvSpPr>
            <a:spLocks noGrp="1" noRot="1" noChangeAspect="1" noTextEdit="1"/>
          </p:cNvSpPr>
          <p:nvPr>
            <p:ph type="sldImg"/>
          </p:nvPr>
        </p:nvSpPr>
        <p:spPr>
          <a:ln/>
        </p:spPr>
      </p:sp>
      <p:sp>
        <p:nvSpPr>
          <p:cNvPr id="2283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F.    Neck injuries</a:t>
            </a:r>
            <a:endParaRPr lang="en-US" altLang="en-US" b="1" dirty="0">
              <a:latin typeface="Times New Roman" charset="0"/>
              <a:ea typeface="MS PGothic" charset="-128"/>
            </a:endParaRPr>
          </a:p>
          <a:p>
            <a:r>
              <a:rPr lang="en-US" altLang="en-US" dirty="0">
                <a:latin typeface="Times New Roman" charset="0"/>
                <a:ea typeface="MS PGothic" charset="-128"/>
              </a:rPr>
              <a:t>      1.    Open neck injuries can be life threatening.</a:t>
            </a:r>
          </a:p>
          <a:p>
            <a:r>
              <a:rPr lang="en-US" altLang="en-US" dirty="0">
                <a:latin typeface="Times New Roman" charset="0"/>
                <a:ea typeface="MS PGothic" charset="-128"/>
              </a:rPr>
              <a:t>      2.    If the veins of the neck are open to the environment, they may suck in air.</a:t>
            </a:r>
          </a:p>
          <a:p>
            <a:r>
              <a:rPr lang="en-US" altLang="en-US" dirty="0">
                <a:latin typeface="Times New Roman" charset="0"/>
                <a:ea typeface="MS PGothic" charset="-128"/>
              </a:rPr>
              <a:t>             a.    If enough air is sucked into a blood vessel, it can block the flow of blood in the lungs and cause cardiac arrest (air embolism).</a:t>
            </a:r>
          </a:p>
          <a:p>
            <a:r>
              <a:rPr lang="en-US" altLang="en-US" dirty="0">
                <a:latin typeface="Times New Roman" charset="0"/>
                <a:ea typeface="MS PGothic" charset="-128"/>
              </a:rPr>
              <a:t>      3.    Cover the wound with an occlusive dressing.</a:t>
            </a:r>
          </a:p>
          <a:p>
            <a:r>
              <a:rPr lang="en-US" altLang="en-US" dirty="0">
                <a:latin typeface="Times New Roman" charset="0"/>
                <a:ea typeface="MS PGothic" charset="-128"/>
              </a:rPr>
              <a:t>      4.    Apply manual pressure but do not compress both carotid arteries at the same time.</a:t>
            </a:r>
          </a:p>
          <a:p>
            <a:r>
              <a:rPr lang="en-US" altLang="en-US" dirty="0">
                <a:latin typeface="Times New Roman" charset="0"/>
                <a:ea typeface="MS PGothic" charset="-128"/>
              </a:rPr>
              <a:t>             a.    This could impair circulation to the brain and cause a stroke.</a:t>
            </a:r>
          </a:p>
          <a:p>
            <a:r>
              <a:rPr lang="en-US" altLang="en-US" dirty="0">
                <a:latin typeface="Times New Roman" charset="0"/>
                <a:ea typeface="MS PGothic" charset="-128"/>
              </a:rPr>
              <a:t>      5.    Use caution with patients suffering from a neck injury depending on the MOI involved.</a:t>
            </a:r>
          </a:p>
          <a:p>
            <a:r>
              <a:rPr lang="en-US" altLang="en-US" dirty="0">
                <a:latin typeface="Times New Roman" charset="0"/>
                <a:ea typeface="MS PGothic" charset="-128"/>
              </a:rPr>
              <a:t>             a.    Immobilize the cervical spine if indicated, including placing a cervical collar.</a:t>
            </a:r>
          </a:p>
        </p:txBody>
      </p:sp>
      <p:sp>
        <p:nvSpPr>
          <p:cNvPr id="2283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513434B0-F4FB-4941-A5C4-BCFA6BB9FD59}" type="slidenum">
              <a:rPr lang="en-US" altLang="en-US" sz="1200"/>
              <a:pPr/>
              <a:t>52</a:t>
            </a:fld>
            <a:endParaRPr lang="en-US" altLang="en-US" sz="1200" dirty="0"/>
          </a:p>
        </p:txBody>
      </p:sp>
    </p:spTree>
    <p:extLst>
      <p:ext uri="{BB962C8B-B14F-4D97-AF65-F5344CB8AC3E}">
        <p14:creationId xmlns:p14="http://schemas.microsoft.com/office/powerpoint/2010/main" val="21777662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Slide Image Placeholder 1"/>
          <p:cNvSpPr>
            <a:spLocks noGrp="1" noRot="1" noChangeAspect="1" noTextEdit="1"/>
          </p:cNvSpPr>
          <p:nvPr>
            <p:ph type="sldImg"/>
          </p:nvPr>
        </p:nvSpPr>
        <p:spPr>
          <a:ln/>
        </p:spPr>
      </p:sp>
      <p:sp>
        <p:nvSpPr>
          <p:cNvPr id="2293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G.    Bites</a:t>
            </a:r>
            <a:endParaRPr lang="en-US" altLang="en-US" b="1" dirty="0">
              <a:latin typeface="Times New Roman" charset="0"/>
              <a:ea typeface="MS PGothic" charset="-128"/>
            </a:endParaRPr>
          </a:p>
          <a:p>
            <a:r>
              <a:rPr lang="en-US" altLang="en-US" dirty="0">
                <a:latin typeface="Times New Roman" charset="0"/>
                <a:ea typeface="MS PGothic" charset="-128"/>
              </a:rPr>
              <a:t>       1.    Small-animal bites and rabies</a:t>
            </a:r>
          </a:p>
          <a:p>
            <a:r>
              <a:rPr lang="en-US" altLang="en-US" dirty="0">
                <a:latin typeface="Times New Roman" charset="0"/>
                <a:ea typeface="MS PGothic" charset="-128"/>
              </a:rPr>
              <a:t>              a.    Consider the scene and crew safety prior to entering the environment.</a:t>
            </a:r>
          </a:p>
          <a:p>
            <a:r>
              <a:rPr lang="en-US" altLang="en-US" dirty="0">
                <a:latin typeface="Times New Roman" charset="0"/>
                <a:ea typeface="MS PGothic" charset="-128"/>
              </a:rPr>
              <a:t>              b.    A small animal</a:t>
            </a:r>
            <a:r>
              <a:rPr lang="ja-JP" altLang="en-US" dirty="0">
                <a:latin typeface="Times New Roman" charset="0"/>
                <a:ea typeface="MS PGothic" charset="-128"/>
              </a:rPr>
              <a:t>’</a:t>
            </a:r>
            <a:r>
              <a:rPr lang="en-US" altLang="ja-JP" dirty="0">
                <a:latin typeface="Times New Roman" charset="0"/>
                <a:ea typeface="MS PGothic" charset="-128"/>
              </a:rPr>
              <a:t>s mouth is heavily contaminated with virulent bacteria.</a:t>
            </a:r>
          </a:p>
          <a:p>
            <a:r>
              <a:rPr lang="en-US" altLang="en-US" dirty="0">
                <a:latin typeface="Times New Roman" charset="0"/>
                <a:ea typeface="MS PGothic" charset="-128"/>
              </a:rPr>
              <a:t>              c.    Consider all small-animal bites to be contaminated and potentially infected wounds.</a:t>
            </a:r>
          </a:p>
          <a:p>
            <a:r>
              <a:rPr lang="en-US" altLang="en-US" dirty="0">
                <a:latin typeface="Times New Roman" charset="0"/>
                <a:ea typeface="MS PGothic" charset="-128"/>
              </a:rPr>
              <a:t>              </a:t>
            </a:r>
            <a:r>
              <a:rPr lang="en-US" altLang="en-US" dirty="0" err="1">
                <a:latin typeface="Times New Roman" charset="0"/>
                <a:ea typeface="MS PGothic" charset="-128"/>
              </a:rPr>
              <a:t>d.</a:t>
            </a:r>
            <a:r>
              <a:rPr lang="en-US" altLang="en-US" dirty="0">
                <a:latin typeface="Times New Roman" charset="0"/>
                <a:ea typeface="MS PGothic" charset="-128"/>
              </a:rPr>
              <a:t>    All small-animal bites should be evaluated by a physician.</a:t>
            </a:r>
          </a:p>
        </p:txBody>
      </p:sp>
      <p:sp>
        <p:nvSpPr>
          <p:cNvPr id="2293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5FACEF03-333A-1E49-B967-028ACCDAD890}" type="slidenum">
              <a:rPr lang="en-US" altLang="en-US" sz="1200"/>
              <a:pPr/>
              <a:t>53</a:t>
            </a:fld>
            <a:endParaRPr lang="en-US" altLang="en-US" sz="1200" dirty="0"/>
          </a:p>
        </p:txBody>
      </p:sp>
    </p:spTree>
    <p:extLst>
      <p:ext uri="{BB962C8B-B14F-4D97-AF65-F5344CB8AC3E}">
        <p14:creationId xmlns:p14="http://schemas.microsoft.com/office/powerpoint/2010/main" val="85961869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Slide Image Placeholder 1"/>
          <p:cNvSpPr>
            <a:spLocks noGrp="1" noRot="1" noChangeAspect="1" noTextEdit="1"/>
          </p:cNvSpPr>
          <p:nvPr>
            <p:ph type="sldImg"/>
          </p:nvPr>
        </p:nvSpPr>
        <p:spPr>
          <a:ln/>
        </p:spPr>
      </p:sp>
      <p:sp>
        <p:nvSpPr>
          <p:cNvPr id="2304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e.    A major concern is the spread of rabies, an acute, potentially fatal viral infection of the central nervous system that can affect all warm-blooded animals.</a:t>
            </a:r>
          </a:p>
          <a:p>
            <a:r>
              <a:rPr lang="en-US" altLang="en-US" dirty="0">
                <a:latin typeface="Times New Roman" charset="0"/>
                <a:ea typeface="MS PGothic" charset="-128"/>
              </a:rPr>
              <a:t>f.    Children, particularly young ones, may be seriously injured or even killed by dogs.</a:t>
            </a:r>
          </a:p>
          <a:p>
            <a:r>
              <a:rPr lang="en-US" altLang="en-US" dirty="0">
                <a:latin typeface="Times New Roman" charset="0"/>
                <a:ea typeface="MS PGothic" charset="-128"/>
              </a:rPr>
              <a:t>       i.    The animal may turn and attack you as well.</a:t>
            </a:r>
          </a:p>
          <a:p>
            <a:r>
              <a:rPr lang="en-US" altLang="en-US" dirty="0">
                <a:latin typeface="Times New Roman" charset="0"/>
                <a:ea typeface="MS PGothic" charset="-128"/>
              </a:rPr>
              <a:t>       ii.   Do not enter the scene until the animal has been secured by the police or an animal control officer.</a:t>
            </a:r>
          </a:p>
        </p:txBody>
      </p:sp>
      <p:sp>
        <p:nvSpPr>
          <p:cNvPr id="2304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B5B2AF03-48B0-464A-8996-49B74892CA99}" type="slidenum">
              <a:rPr lang="en-US" altLang="en-US" sz="1200"/>
              <a:pPr/>
              <a:t>54</a:t>
            </a:fld>
            <a:endParaRPr lang="en-US" altLang="en-US" sz="1200" dirty="0"/>
          </a:p>
        </p:txBody>
      </p:sp>
    </p:spTree>
    <p:extLst>
      <p:ext uri="{BB962C8B-B14F-4D97-AF65-F5344CB8AC3E}">
        <p14:creationId xmlns:p14="http://schemas.microsoft.com/office/powerpoint/2010/main" val="148889668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Slide Image Placeholder 1"/>
          <p:cNvSpPr>
            <a:spLocks noGrp="1" noRot="1" noChangeAspect="1" noTextEdit="1"/>
          </p:cNvSpPr>
          <p:nvPr>
            <p:ph type="sldImg"/>
          </p:nvPr>
        </p:nvSpPr>
        <p:spPr>
          <a:ln/>
        </p:spPr>
      </p:sp>
      <p:sp>
        <p:nvSpPr>
          <p:cNvPr id="2314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2.    Human bites</a:t>
            </a:r>
          </a:p>
          <a:p>
            <a:r>
              <a:rPr lang="en-US" altLang="en-US" dirty="0">
                <a:latin typeface="Times New Roman" charset="0"/>
                <a:ea typeface="MS PGothic" charset="-128"/>
              </a:rPr>
              <a:t>       a.    The human mouth, more so than even the small animal</a:t>
            </a:r>
            <a:r>
              <a:rPr lang="ja-JP" altLang="en-US" dirty="0">
                <a:latin typeface="Times New Roman" charset="0"/>
                <a:ea typeface="MS PGothic" charset="-128"/>
              </a:rPr>
              <a:t>’</a:t>
            </a:r>
            <a:r>
              <a:rPr lang="en-US" altLang="ja-JP" dirty="0">
                <a:latin typeface="Times New Roman" charset="0"/>
                <a:ea typeface="MS PGothic" charset="-128"/>
              </a:rPr>
              <a:t>s mouth, contains an exceptionally wide range of bacteria and viruses.</a:t>
            </a:r>
          </a:p>
          <a:p>
            <a:r>
              <a:rPr lang="en-US" altLang="en-US" dirty="0">
                <a:latin typeface="Times New Roman" charset="0"/>
                <a:ea typeface="MS PGothic" charset="-128"/>
              </a:rPr>
              <a:t>       b.    Consider any human bite that has penetrated the skin as a very serious injury.</a:t>
            </a:r>
          </a:p>
          <a:p>
            <a:r>
              <a:rPr lang="en-US" altLang="en-US" dirty="0">
                <a:latin typeface="Times New Roman" charset="0"/>
                <a:ea typeface="MS PGothic" charset="-128"/>
              </a:rPr>
              <a:t>       c.    Any laceration caused by a human tooth can result in a serious, spreading infection.</a:t>
            </a:r>
          </a:p>
        </p:txBody>
      </p:sp>
      <p:sp>
        <p:nvSpPr>
          <p:cNvPr id="2314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5BAC9EAD-B2F4-7348-80CE-3C546A8896FA}" type="slidenum">
              <a:rPr lang="en-US" altLang="en-US" sz="1200"/>
              <a:pPr/>
              <a:t>55</a:t>
            </a:fld>
            <a:endParaRPr lang="en-US" altLang="en-US" sz="1200" dirty="0"/>
          </a:p>
        </p:txBody>
      </p:sp>
    </p:spTree>
    <p:extLst>
      <p:ext uri="{BB962C8B-B14F-4D97-AF65-F5344CB8AC3E}">
        <p14:creationId xmlns:p14="http://schemas.microsoft.com/office/powerpoint/2010/main" val="140719717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Slide Image Placeholder 1"/>
          <p:cNvSpPr>
            <a:spLocks noGrp="1" noRot="1" noChangeAspect="1" noTextEdit="1"/>
          </p:cNvSpPr>
          <p:nvPr>
            <p:ph type="sldImg"/>
          </p:nvPr>
        </p:nvSpPr>
        <p:spPr>
          <a:ln/>
        </p:spPr>
      </p:sp>
      <p:sp>
        <p:nvSpPr>
          <p:cNvPr id="2324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d.    Emergency treatment consists of the following steps:</a:t>
            </a:r>
          </a:p>
          <a:p>
            <a:r>
              <a:rPr lang="en-US" altLang="en-US" dirty="0">
                <a:latin typeface="Times New Roman" charset="0"/>
                <a:ea typeface="MS PGothic" charset="-128"/>
              </a:rPr>
              <a:t>       i.    Apply a dry, sterile dressing.</a:t>
            </a:r>
          </a:p>
          <a:p>
            <a:r>
              <a:rPr lang="en-US" altLang="en-US" dirty="0">
                <a:latin typeface="Times New Roman" charset="0"/>
                <a:ea typeface="MS PGothic" charset="-128"/>
              </a:rPr>
              <a:t>       ii.   Promptly immobilize the area with a splint or bandage.</a:t>
            </a:r>
          </a:p>
          <a:p>
            <a:r>
              <a:rPr lang="en-US" altLang="en-US" dirty="0">
                <a:latin typeface="Times New Roman" charset="0"/>
                <a:ea typeface="MS PGothic" charset="-128"/>
              </a:rPr>
              <a:t>       iii.  Provide transport to the ED for surgical cleansing of the wound and antibiotic therapy.</a:t>
            </a:r>
          </a:p>
        </p:txBody>
      </p:sp>
      <p:sp>
        <p:nvSpPr>
          <p:cNvPr id="2324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4A446785-A07A-F540-B419-1D8EFF067241}" type="slidenum">
              <a:rPr lang="en-US" altLang="en-US" sz="1200"/>
              <a:pPr/>
              <a:t>56</a:t>
            </a:fld>
            <a:endParaRPr lang="en-US" altLang="en-US" sz="1200" dirty="0"/>
          </a:p>
        </p:txBody>
      </p:sp>
    </p:spTree>
    <p:extLst>
      <p:ext uri="{BB962C8B-B14F-4D97-AF65-F5344CB8AC3E}">
        <p14:creationId xmlns:p14="http://schemas.microsoft.com/office/powerpoint/2010/main" val="52558304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Slide Image Placeholder 1"/>
          <p:cNvSpPr>
            <a:spLocks noGrp="1" noRot="1" noChangeAspect="1" noTextEdit="1"/>
          </p:cNvSpPr>
          <p:nvPr>
            <p:ph type="sldImg"/>
          </p:nvPr>
        </p:nvSpPr>
        <p:spPr>
          <a:ln/>
        </p:spPr>
      </p:sp>
      <p:sp>
        <p:nvSpPr>
          <p:cNvPr id="2334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VII. Burns</a:t>
            </a:r>
          </a:p>
          <a:p>
            <a:r>
              <a:rPr lang="en-US" sz="1200" b="0" kern="1200" dirty="0">
                <a:solidFill>
                  <a:schemeClr val="tx1"/>
                </a:solidFill>
                <a:effectLst/>
                <a:latin typeface="Times New Roman" pitchFamily="18" charset="0"/>
                <a:ea typeface="MS PGothic" pitchFamily="34" charset="-128"/>
                <a:cs typeface="+mn-cs"/>
              </a:rPr>
              <a:t>A.   Burns are among the most serious and painful of all injuries.</a:t>
            </a:r>
          </a:p>
          <a:p>
            <a:r>
              <a:rPr lang="en-US" sz="1200" kern="1200" dirty="0">
                <a:solidFill>
                  <a:schemeClr val="tx1"/>
                </a:solidFill>
                <a:effectLst/>
                <a:latin typeface="Times New Roman" pitchFamily="18" charset="0"/>
                <a:ea typeface="MS PGothic" pitchFamily="34" charset="-128"/>
                <a:cs typeface="+mn-cs"/>
              </a:rPr>
              <a:t>      1.   A burn occurs when the body, or a body part, receives more radiant energy than it can absorb, resulting in an injury.</a:t>
            </a:r>
          </a:p>
          <a:p>
            <a:r>
              <a:rPr lang="en-US" sz="1200" kern="1200" dirty="0">
                <a:solidFill>
                  <a:schemeClr val="tx1"/>
                </a:solidFill>
                <a:effectLst/>
                <a:latin typeface="Times New Roman" pitchFamily="18" charset="0"/>
                <a:ea typeface="MS PGothic" pitchFamily="34" charset="-128"/>
                <a:cs typeface="+mn-cs"/>
              </a:rPr>
              <a:t>           a.   Potential sources of this energy:</a:t>
            </a:r>
          </a:p>
          <a:p>
            <a:r>
              <a:rPr lang="en-US" sz="1200" kern="1200" dirty="0">
                <a:solidFill>
                  <a:schemeClr val="tx1"/>
                </a:solidFill>
                <a:effectLst/>
                <a:latin typeface="Times New Roman" pitchFamily="18" charset="0"/>
                <a:ea typeface="MS PGothic" pitchFamily="34" charset="-128"/>
                <a:cs typeface="+mn-cs"/>
              </a:rPr>
              <a:t>                 i.	  Heat</a:t>
            </a:r>
          </a:p>
          <a:p>
            <a:r>
              <a:rPr lang="en-US" sz="1200" kern="1200" dirty="0">
                <a:solidFill>
                  <a:schemeClr val="tx1"/>
                </a:solidFill>
                <a:effectLst/>
                <a:latin typeface="Times New Roman" pitchFamily="18" charset="0"/>
                <a:ea typeface="MS PGothic" pitchFamily="34" charset="-128"/>
                <a:cs typeface="+mn-cs"/>
              </a:rPr>
              <a:t>                 ii.	  Toxic chemicals</a:t>
            </a:r>
          </a:p>
          <a:p>
            <a:r>
              <a:rPr lang="en-US" sz="1200" kern="1200" dirty="0">
                <a:solidFill>
                  <a:schemeClr val="tx1"/>
                </a:solidFill>
                <a:effectLst/>
                <a:latin typeface="Times New Roman" pitchFamily="18" charset="0"/>
                <a:ea typeface="MS PGothic" pitchFamily="34" charset="-128"/>
                <a:cs typeface="+mn-cs"/>
              </a:rPr>
              <a:t>                 iii.  Electricity</a:t>
            </a:r>
          </a:p>
          <a:p>
            <a:endParaRPr lang="en-US" altLang="en-US" dirty="0">
              <a:latin typeface="Times New Roman" charset="0"/>
              <a:ea typeface="MS PGothic" charset="-128"/>
            </a:endParaRPr>
          </a:p>
        </p:txBody>
      </p:sp>
      <p:sp>
        <p:nvSpPr>
          <p:cNvPr id="2334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561130C6-AEC3-1748-BD76-F547BD508460}" type="slidenum">
              <a:rPr lang="en-US" altLang="en-US" sz="1200"/>
              <a:pPr/>
              <a:t>57</a:t>
            </a:fld>
            <a:endParaRPr lang="en-US" altLang="en-US" sz="1200" dirty="0"/>
          </a:p>
        </p:txBody>
      </p:sp>
    </p:spTree>
    <p:extLst>
      <p:ext uri="{BB962C8B-B14F-4D97-AF65-F5344CB8AC3E}">
        <p14:creationId xmlns:p14="http://schemas.microsoft.com/office/powerpoint/2010/main" val="87394678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Slide Image Placeholder 1"/>
          <p:cNvSpPr>
            <a:spLocks noGrp="1" noRot="1" noChangeAspect="1" noTextEdit="1"/>
          </p:cNvSpPr>
          <p:nvPr>
            <p:ph type="sldImg"/>
          </p:nvPr>
        </p:nvSpPr>
        <p:spPr>
          <a:ln/>
        </p:spPr>
      </p:sp>
      <p:sp>
        <p:nvSpPr>
          <p:cNvPr id="2344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2.    Although a burn may be the patient</a:t>
            </a:r>
            <a:r>
              <a:rPr lang="ja-JP" altLang="en-US" dirty="0">
                <a:latin typeface="Times New Roman" charset="0"/>
                <a:ea typeface="MS PGothic" charset="-128"/>
              </a:rPr>
              <a:t>’</a:t>
            </a:r>
            <a:r>
              <a:rPr lang="en-US" altLang="ja-JP" dirty="0">
                <a:latin typeface="Times New Roman" charset="0"/>
                <a:ea typeface="MS PGothic" charset="-128"/>
              </a:rPr>
              <a:t>s most obvious injury, you should always perform a complete assessment to determine whether other serious injuries are present.</a:t>
            </a:r>
          </a:p>
          <a:p>
            <a:r>
              <a:rPr lang="en-US" altLang="en-US" dirty="0">
                <a:latin typeface="Times New Roman" charset="0"/>
                <a:ea typeface="MS PGothic" charset="-128"/>
              </a:rPr>
              <a:t>3.    Children, older patients, and patients with chronic illnesses are more likely to experience shock from burn injuries.</a:t>
            </a:r>
          </a:p>
        </p:txBody>
      </p:sp>
      <p:sp>
        <p:nvSpPr>
          <p:cNvPr id="2345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5B62C4A1-BB02-6A4F-84CC-0FFC6D09F2CF}" type="slidenum">
              <a:rPr lang="en-US" altLang="en-US" sz="1200"/>
              <a:pPr/>
              <a:t>58</a:t>
            </a:fld>
            <a:endParaRPr lang="en-US" altLang="en-US" sz="1200" dirty="0"/>
          </a:p>
        </p:txBody>
      </p:sp>
    </p:spTree>
    <p:extLst>
      <p:ext uri="{BB962C8B-B14F-4D97-AF65-F5344CB8AC3E}">
        <p14:creationId xmlns:p14="http://schemas.microsoft.com/office/powerpoint/2010/main" val="178292004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Slide Image Placeholder 1"/>
          <p:cNvSpPr>
            <a:spLocks noGrp="1" noRot="1" noChangeAspect="1" noTextEdit="1"/>
          </p:cNvSpPr>
          <p:nvPr>
            <p:ph type="sldImg"/>
          </p:nvPr>
        </p:nvSpPr>
        <p:spPr>
          <a:ln/>
        </p:spPr>
      </p:sp>
      <p:sp>
        <p:nvSpPr>
          <p:cNvPr id="2355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B.    Pathophysiology of burns</a:t>
            </a:r>
            <a:endParaRPr lang="en-US" altLang="en-US" b="1" dirty="0">
              <a:latin typeface="Times New Roman" charset="0"/>
              <a:ea typeface="MS PGothic" charset="-128"/>
            </a:endParaRPr>
          </a:p>
          <a:p>
            <a:r>
              <a:rPr lang="en-US" altLang="en-US" dirty="0">
                <a:latin typeface="Times New Roman" charset="0"/>
                <a:ea typeface="MS PGothic" charset="-128"/>
              </a:rPr>
              <a:t>       1.    Burns are soft-tissue injuries that are spread out over a large area and are created by the transfer of radiation, thermal, or electrical energy.</a:t>
            </a:r>
          </a:p>
          <a:p>
            <a:r>
              <a:rPr lang="en-US" altLang="en-US" dirty="0">
                <a:latin typeface="Times New Roman" charset="0"/>
                <a:ea typeface="MS PGothic" charset="-128"/>
              </a:rPr>
              <a:t>              a.    Thermal burns can occur when skin is exposed to temperatures higher than 111°F (44°C).</a:t>
            </a:r>
          </a:p>
        </p:txBody>
      </p:sp>
      <p:sp>
        <p:nvSpPr>
          <p:cNvPr id="2355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9BA8EAD1-4059-7249-956B-627609E1399A}" type="slidenum">
              <a:rPr lang="en-US" altLang="en-US" sz="1200"/>
              <a:pPr/>
              <a:t>59</a:t>
            </a:fld>
            <a:endParaRPr lang="en-US" altLang="en-US" sz="1200" dirty="0"/>
          </a:p>
        </p:txBody>
      </p:sp>
    </p:spTree>
    <p:extLst>
      <p:ext uri="{BB962C8B-B14F-4D97-AF65-F5344CB8AC3E}">
        <p14:creationId xmlns:p14="http://schemas.microsoft.com/office/powerpoint/2010/main" val="169792014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Slide Image Placeholder 1"/>
          <p:cNvSpPr>
            <a:spLocks noGrp="1" noRot="1" noChangeAspect="1" noTextEdit="1"/>
          </p:cNvSpPr>
          <p:nvPr>
            <p:ph type="sldImg"/>
          </p:nvPr>
        </p:nvSpPr>
        <p:spPr>
          <a:ln/>
        </p:spPr>
      </p:sp>
      <p:sp>
        <p:nvSpPr>
          <p:cNvPr id="2365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b.    The severity of a thermal injury correlates directly with:</a:t>
            </a:r>
          </a:p>
          <a:p>
            <a:r>
              <a:rPr lang="en-US" altLang="en-US" dirty="0">
                <a:latin typeface="Times New Roman" charset="0"/>
                <a:ea typeface="MS PGothic" charset="-128"/>
              </a:rPr>
              <a:t>        i.    Temperature</a:t>
            </a:r>
          </a:p>
          <a:p>
            <a:r>
              <a:rPr lang="en-US" altLang="en-US" dirty="0">
                <a:latin typeface="Times New Roman" charset="0"/>
                <a:ea typeface="MS PGothic" charset="-128"/>
              </a:rPr>
              <a:t>        ii.   Concentration</a:t>
            </a:r>
          </a:p>
          <a:p>
            <a:r>
              <a:rPr lang="en-US" altLang="en-US" dirty="0">
                <a:latin typeface="Times New Roman" charset="0"/>
                <a:ea typeface="MS PGothic" charset="-128"/>
              </a:rPr>
              <a:t>        iii.   Amount of heat energy possessed by the object or substance</a:t>
            </a:r>
          </a:p>
          <a:p>
            <a:r>
              <a:rPr lang="en-US" altLang="en-US" dirty="0">
                <a:latin typeface="Times New Roman" charset="0"/>
                <a:ea typeface="MS PGothic" charset="-128"/>
              </a:rPr>
              <a:t>        iv.   Duration of exposure</a:t>
            </a:r>
          </a:p>
        </p:txBody>
      </p:sp>
      <p:sp>
        <p:nvSpPr>
          <p:cNvPr id="2365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56BF9753-9E53-CB4F-A25F-0900B5AE351C}" type="slidenum">
              <a:rPr lang="en-US" altLang="en-US" sz="1200"/>
              <a:pPr/>
              <a:t>60</a:t>
            </a:fld>
            <a:endParaRPr lang="en-US" altLang="en-US" sz="1200" dirty="0"/>
          </a:p>
        </p:txBody>
      </p:sp>
    </p:spTree>
    <p:extLst>
      <p:ext uri="{BB962C8B-B14F-4D97-AF65-F5344CB8AC3E}">
        <p14:creationId xmlns:p14="http://schemas.microsoft.com/office/powerpoint/2010/main" val="11811756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Slide Image Placeholder 1"/>
          <p:cNvSpPr>
            <a:spLocks noGrp="1" noRot="1" noChangeAspect="1" noTextEdit="1"/>
          </p:cNvSpPr>
          <p:nvPr>
            <p:ph type="sldImg"/>
          </p:nvPr>
        </p:nvSpPr>
        <p:spPr>
          <a:ln/>
        </p:spPr>
      </p:sp>
      <p:sp>
        <p:nvSpPr>
          <p:cNvPr id="174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B.    The soft tissues of the body can be injured through a variety of mechanisms.</a:t>
            </a:r>
            <a:endParaRPr lang="en-US" altLang="en-US" b="1" dirty="0">
              <a:latin typeface="Times New Roman" charset="0"/>
              <a:ea typeface="MS PGothic" charset="-128"/>
            </a:endParaRPr>
          </a:p>
          <a:p>
            <a:r>
              <a:rPr lang="en-US" altLang="en-US" dirty="0">
                <a:latin typeface="Times New Roman" charset="0"/>
                <a:ea typeface="MS PGothic" charset="-128"/>
              </a:rPr>
              <a:t>        1.   Blunt injury</a:t>
            </a:r>
          </a:p>
          <a:p>
            <a:r>
              <a:rPr lang="en-US" altLang="en-US" dirty="0">
                <a:latin typeface="Times New Roman" charset="0"/>
                <a:ea typeface="MS PGothic" charset="-128"/>
              </a:rPr>
              <a:t>        2.   Penetrating injury</a:t>
            </a:r>
          </a:p>
          <a:p>
            <a:r>
              <a:rPr lang="en-US" altLang="en-US" dirty="0">
                <a:latin typeface="Times New Roman" charset="0"/>
                <a:ea typeface="MS PGothic" charset="-128"/>
              </a:rPr>
              <a:t>        3.   Barotrauma</a:t>
            </a:r>
          </a:p>
          <a:p>
            <a:r>
              <a:rPr lang="en-US" altLang="en-US" dirty="0">
                <a:latin typeface="Times New Roman" charset="0"/>
                <a:ea typeface="MS PGothic" charset="-128"/>
              </a:rPr>
              <a:t>        4.   Burns</a:t>
            </a:r>
          </a:p>
        </p:txBody>
      </p:sp>
      <p:sp>
        <p:nvSpPr>
          <p:cNvPr id="1740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024575FF-C39E-614D-ADFB-88B9BFBC5DC9}" type="slidenum">
              <a:rPr lang="en-US" altLang="en-US" sz="1200"/>
              <a:pPr/>
              <a:t>7</a:t>
            </a:fld>
            <a:endParaRPr lang="en-US" altLang="en-US" sz="1200" dirty="0"/>
          </a:p>
        </p:txBody>
      </p:sp>
    </p:spTree>
    <p:extLst>
      <p:ext uri="{BB962C8B-B14F-4D97-AF65-F5344CB8AC3E}">
        <p14:creationId xmlns:p14="http://schemas.microsoft.com/office/powerpoint/2010/main" val="6760058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Slide Image Placeholder 1"/>
          <p:cNvSpPr>
            <a:spLocks noGrp="1" noRot="1" noChangeAspect="1" noTextEdit="1"/>
          </p:cNvSpPr>
          <p:nvPr>
            <p:ph type="sldImg"/>
          </p:nvPr>
        </p:nvSpPr>
        <p:spPr>
          <a:ln/>
        </p:spPr>
      </p:sp>
      <p:sp>
        <p:nvSpPr>
          <p:cNvPr id="2375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      c.    Burn injuries are progressive—the greater the heat energy, the deeper the wound.</a:t>
            </a:r>
          </a:p>
          <a:p>
            <a:r>
              <a:rPr lang="en-US" sz="1200" kern="1200" dirty="0">
                <a:solidFill>
                  <a:schemeClr val="tx1"/>
                </a:solidFill>
                <a:effectLst/>
                <a:latin typeface="Times New Roman" pitchFamily="18" charset="0"/>
                <a:ea typeface="MS PGothic" pitchFamily="34" charset="-128"/>
                <a:cs typeface="+mn-cs"/>
              </a:rPr>
              <a:t>2.   Exposure time is another important factor.</a:t>
            </a:r>
          </a:p>
          <a:p>
            <a:r>
              <a:rPr lang="en-US" sz="1200" kern="1200" dirty="0">
                <a:solidFill>
                  <a:schemeClr val="tx1"/>
                </a:solidFill>
                <a:effectLst/>
                <a:latin typeface="Times New Roman" pitchFamily="18" charset="0"/>
                <a:ea typeface="MS PGothic" pitchFamily="34" charset="-128"/>
                <a:cs typeface="+mn-cs"/>
              </a:rPr>
              <a:t>      a.    Thermal injury can occur to patients who are unresponsive or paralyzed from heat sources such as heating pads or heat lamps.</a:t>
            </a:r>
          </a:p>
        </p:txBody>
      </p:sp>
      <p:sp>
        <p:nvSpPr>
          <p:cNvPr id="2375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9CBA8C32-3D14-5A4D-B5A1-884BF2D8819B}" type="slidenum">
              <a:rPr lang="en-US" altLang="en-US" sz="1200"/>
              <a:pPr/>
              <a:t>61</a:t>
            </a:fld>
            <a:endParaRPr lang="en-US" altLang="en-US" sz="1200" dirty="0"/>
          </a:p>
        </p:txBody>
      </p:sp>
    </p:spTree>
    <p:extLst>
      <p:ext uri="{BB962C8B-B14F-4D97-AF65-F5344CB8AC3E}">
        <p14:creationId xmlns:p14="http://schemas.microsoft.com/office/powerpoint/2010/main" val="68080408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Slide Image Placeholder 1"/>
          <p:cNvSpPr>
            <a:spLocks noGrp="1" noRot="1" noChangeAspect="1" noTextEdit="1"/>
          </p:cNvSpPr>
          <p:nvPr>
            <p:ph type="sldImg"/>
          </p:nvPr>
        </p:nvSpPr>
        <p:spPr>
          <a:ln/>
        </p:spPr>
      </p:sp>
      <p:sp>
        <p:nvSpPr>
          <p:cNvPr id="2385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C.    Complications of burns</a:t>
            </a:r>
            <a:endParaRPr lang="en-US" altLang="en-US" b="1" dirty="0">
              <a:latin typeface="Times New Roman" charset="0"/>
              <a:ea typeface="MS PGothic" charset="-128"/>
            </a:endParaRPr>
          </a:p>
          <a:p>
            <a:r>
              <a:rPr lang="en-US" altLang="en-US" dirty="0">
                <a:latin typeface="Times New Roman" charset="0"/>
                <a:ea typeface="MS PGothic" charset="-128"/>
              </a:rPr>
              <a:t>       1.    The skin serves as a barrier between the environment and the body.</a:t>
            </a:r>
          </a:p>
          <a:p>
            <a:r>
              <a:rPr lang="en-US" altLang="en-US" dirty="0">
                <a:latin typeface="Times New Roman" charset="0"/>
                <a:ea typeface="MS PGothic" charset="-128"/>
              </a:rPr>
              <a:t>               a.    When a person is burned, this barrier is destroyed.</a:t>
            </a:r>
          </a:p>
          <a:p>
            <a:r>
              <a:rPr lang="en-US" altLang="en-US" dirty="0">
                <a:latin typeface="Times New Roman" charset="0"/>
                <a:ea typeface="MS PGothic" charset="-128"/>
              </a:rPr>
              <a:t>               b.    Burns create a high risk for:</a:t>
            </a:r>
          </a:p>
          <a:p>
            <a:r>
              <a:rPr lang="en-US" altLang="en-US" dirty="0">
                <a:latin typeface="Times New Roman" charset="0"/>
                <a:ea typeface="MS PGothic" charset="-128"/>
              </a:rPr>
              <a:t>                      i.    Infection</a:t>
            </a:r>
          </a:p>
          <a:p>
            <a:r>
              <a:rPr lang="en-US" altLang="en-US" dirty="0">
                <a:latin typeface="Times New Roman" charset="0"/>
                <a:ea typeface="MS PGothic" charset="-128"/>
              </a:rPr>
              <a:t>                      ii.   Hypothermia</a:t>
            </a:r>
          </a:p>
          <a:p>
            <a:r>
              <a:rPr lang="en-US" altLang="en-US" dirty="0">
                <a:latin typeface="Times New Roman" charset="0"/>
                <a:ea typeface="MS PGothic" charset="-128"/>
              </a:rPr>
              <a:t>                      iii.  Hypovolemia</a:t>
            </a:r>
          </a:p>
          <a:p>
            <a:r>
              <a:rPr lang="en-US" altLang="en-US" dirty="0">
                <a:latin typeface="Times New Roman" charset="0"/>
                <a:ea typeface="MS PGothic" charset="-128"/>
              </a:rPr>
              <a:t>                      iv.  Shock</a:t>
            </a:r>
          </a:p>
        </p:txBody>
      </p:sp>
      <p:sp>
        <p:nvSpPr>
          <p:cNvPr id="2385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16D5C32A-56ED-2C48-9BA9-F8D50DA93D61}" type="slidenum">
              <a:rPr lang="en-US" altLang="en-US" sz="1200"/>
              <a:pPr/>
              <a:t>62</a:t>
            </a:fld>
            <a:endParaRPr lang="en-US" altLang="en-US" sz="1200" dirty="0"/>
          </a:p>
        </p:txBody>
      </p:sp>
    </p:spTree>
    <p:extLst>
      <p:ext uri="{BB962C8B-B14F-4D97-AF65-F5344CB8AC3E}">
        <p14:creationId xmlns:p14="http://schemas.microsoft.com/office/powerpoint/2010/main" val="48138537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Slide Image Placeholder 1"/>
          <p:cNvSpPr>
            <a:spLocks noGrp="1" noRot="1" noChangeAspect="1" noTextEdit="1"/>
          </p:cNvSpPr>
          <p:nvPr>
            <p:ph type="sldImg"/>
          </p:nvPr>
        </p:nvSpPr>
        <p:spPr>
          <a:ln/>
        </p:spPr>
      </p:sp>
      <p:sp>
        <p:nvSpPr>
          <p:cNvPr id="2396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2.    Burns to the airway are of significant importance because the loose mucosa in the hypopharynx can swell and lead to complete airway obstruction.</a:t>
            </a:r>
          </a:p>
          <a:p>
            <a:r>
              <a:rPr lang="en-US" altLang="en-US" dirty="0">
                <a:latin typeface="Times New Roman" charset="0"/>
                <a:ea typeface="MS PGothic" charset="-128"/>
              </a:rPr>
              <a:t>3.    Circumferential burns of the chest can compromise breathing.</a:t>
            </a:r>
          </a:p>
          <a:p>
            <a:r>
              <a:rPr lang="en-US" altLang="en-US" dirty="0">
                <a:latin typeface="Times New Roman" charset="0"/>
                <a:ea typeface="MS PGothic" charset="-128"/>
              </a:rPr>
              <a:t>4.    Circumferential burns of an extremity can lead to compartment syndrome, resulting in neurovascular compromise and irreversible damage if not appropriately treated.</a:t>
            </a:r>
          </a:p>
          <a:p>
            <a:r>
              <a:rPr lang="en-US" altLang="en-US" dirty="0">
                <a:latin typeface="Times New Roman" charset="0"/>
                <a:ea typeface="MS PGothic" charset="-128"/>
              </a:rPr>
              <a:t>5.    If you suspect any complications, call for ALS backup.</a:t>
            </a:r>
          </a:p>
        </p:txBody>
      </p:sp>
      <p:sp>
        <p:nvSpPr>
          <p:cNvPr id="2396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B2690239-C979-0E49-BE4F-CEEBB4A6FF95}" type="slidenum">
              <a:rPr lang="en-US" altLang="en-US" sz="1200"/>
              <a:pPr/>
              <a:t>63</a:t>
            </a:fld>
            <a:endParaRPr lang="en-US" altLang="en-US" sz="1200" dirty="0"/>
          </a:p>
        </p:txBody>
      </p:sp>
    </p:spTree>
    <p:extLst>
      <p:ext uri="{BB962C8B-B14F-4D97-AF65-F5344CB8AC3E}">
        <p14:creationId xmlns:p14="http://schemas.microsoft.com/office/powerpoint/2010/main" val="107316660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Slide Image Placeholder 1"/>
          <p:cNvSpPr>
            <a:spLocks noGrp="1" noRot="1" noChangeAspect="1" noTextEdit="1"/>
          </p:cNvSpPr>
          <p:nvPr>
            <p:ph type="sldImg"/>
          </p:nvPr>
        </p:nvSpPr>
        <p:spPr>
          <a:ln/>
        </p:spPr>
      </p:sp>
      <p:sp>
        <p:nvSpPr>
          <p:cNvPr id="2406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D.    Burn severity</a:t>
            </a:r>
            <a:endParaRPr lang="en-US" altLang="en-US" b="1" dirty="0">
              <a:latin typeface="Times New Roman" charset="0"/>
              <a:ea typeface="MS PGothic" charset="-128"/>
            </a:endParaRPr>
          </a:p>
          <a:p>
            <a:r>
              <a:rPr lang="en-US" altLang="en-US" dirty="0">
                <a:latin typeface="Times New Roman" charset="0"/>
                <a:ea typeface="MS PGothic" charset="-128"/>
              </a:rPr>
              <a:t>       1.    Five factors to help determine the severity of a burn (the first two factors are the most important):</a:t>
            </a:r>
          </a:p>
          <a:p>
            <a:r>
              <a:rPr lang="en-US" altLang="en-US" dirty="0">
                <a:latin typeface="Times New Roman" charset="0"/>
                <a:ea typeface="MS PGothic" charset="-128"/>
              </a:rPr>
              <a:t>              a.    What is the depth of the burn?</a:t>
            </a:r>
          </a:p>
          <a:p>
            <a:r>
              <a:rPr lang="en-US" altLang="en-US" dirty="0">
                <a:latin typeface="Times New Roman" charset="0"/>
                <a:ea typeface="MS PGothic" charset="-128"/>
              </a:rPr>
              <a:t>              b.    What is the extent of the burn?</a:t>
            </a:r>
          </a:p>
          <a:p>
            <a:r>
              <a:rPr lang="en-US" altLang="en-US" dirty="0">
                <a:latin typeface="Times New Roman" charset="0"/>
                <a:ea typeface="MS PGothic" charset="-128"/>
              </a:rPr>
              <a:t>              c.    Are any critical areas involved?</a:t>
            </a:r>
          </a:p>
          <a:p>
            <a:r>
              <a:rPr lang="en-US" altLang="en-US" dirty="0">
                <a:latin typeface="Times New Roman" charset="0"/>
                <a:ea typeface="MS PGothic" charset="-128"/>
              </a:rPr>
              <a:t>                     i.    Face, upper airway, hands, feet, genitalia</a:t>
            </a:r>
          </a:p>
          <a:p>
            <a:r>
              <a:rPr lang="en-US" altLang="en-US" dirty="0">
                <a:latin typeface="Times New Roman" charset="0"/>
                <a:ea typeface="MS PGothic" charset="-128"/>
              </a:rPr>
              <a:t>              d.    Does the patient have any preexisting medical conditions or other injuries?</a:t>
            </a:r>
          </a:p>
          <a:p>
            <a:r>
              <a:rPr lang="en-US" altLang="en-US" dirty="0">
                <a:latin typeface="Times New Roman" charset="0"/>
                <a:ea typeface="MS PGothic" charset="-128"/>
              </a:rPr>
              <a:t>              e.    Is the patient younger than 5 years or older than 55 years?</a:t>
            </a:r>
          </a:p>
          <a:p>
            <a:r>
              <a:rPr lang="en-US" altLang="en-US" dirty="0">
                <a:latin typeface="Times New Roman" charset="0"/>
                <a:ea typeface="MS PGothic" charset="-128"/>
              </a:rPr>
              <a:t>       2.    Burns to the face are of particular importance owning to the potential of airway involvement.</a:t>
            </a:r>
          </a:p>
          <a:p>
            <a:r>
              <a:rPr lang="en-US" altLang="en-US" dirty="0">
                <a:latin typeface="Times New Roman" charset="0"/>
                <a:ea typeface="MS PGothic" charset="-128"/>
              </a:rPr>
              <a:t>       3.    Burns to the hands or feet or over joints are considered serious because of the potential for loss of function as the result of scarring.</a:t>
            </a:r>
          </a:p>
        </p:txBody>
      </p:sp>
      <p:sp>
        <p:nvSpPr>
          <p:cNvPr id="2406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A5883B0A-703C-6840-A2CC-F860E1D61C75}" type="slidenum">
              <a:rPr lang="en-US" altLang="en-US" sz="1200"/>
              <a:pPr/>
              <a:t>64</a:t>
            </a:fld>
            <a:endParaRPr lang="en-US" altLang="en-US" sz="1200" dirty="0"/>
          </a:p>
        </p:txBody>
      </p:sp>
    </p:spTree>
    <p:extLst>
      <p:ext uri="{BB962C8B-B14F-4D97-AF65-F5344CB8AC3E}">
        <p14:creationId xmlns:p14="http://schemas.microsoft.com/office/powerpoint/2010/main" val="214344592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Slide Image Placeholder 1"/>
          <p:cNvSpPr>
            <a:spLocks noGrp="1" noRot="1" noChangeAspect="1" noTextEdit="1"/>
          </p:cNvSpPr>
          <p:nvPr>
            <p:ph type="sldImg"/>
          </p:nvPr>
        </p:nvSpPr>
        <p:spPr>
          <a:ln/>
        </p:spPr>
      </p:sp>
      <p:sp>
        <p:nvSpPr>
          <p:cNvPr id="2416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4.    Depth of burns</a:t>
            </a:r>
          </a:p>
          <a:p>
            <a:r>
              <a:rPr lang="en-US" altLang="en-US" dirty="0">
                <a:latin typeface="Times New Roman" charset="0"/>
                <a:ea typeface="MS PGothic" charset="-128"/>
              </a:rPr>
              <a:t>       a.    Superficial (first-degree) burns</a:t>
            </a:r>
          </a:p>
          <a:p>
            <a:r>
              <a:rPr lang="en-US" altLang="en-US" dirty="0">
                <a:latin typeface="Times New Roman" charset="0"/>
                <a:ea typeface="MS PGothic" charset="-128"/>
              </a:rPr>
              <a:t>               i.    Involve only the top layer of skin, the epidermis</a:t>
            </a:r>
          </a:p>
          <a:p>
            <a:r>
              <a:rPr lang="en-US" altLang="en-US" dirty="0">
                <a:latin typeface="Times New Roman" charset="0"/>
                <a:ea typeface="MS PGothic" charset="-128"/>
              </a:rPr>
              <a:t>               ii.   The skin turns red but does not blister or burn through this top layer.</a:t>
            </a:r>
          </a:p>
          <a:p>
            <a:r>
              <a:rPr lang="en-US" altLang="en-US" dirty="0">
                <a:latin typeface="Times New Roman" charset="0"/>
                <a:ea typeface="MS PGothic" charset="-128"/>
              </a:rPr>
              <a:t>               iii.  The burn site is often painful.</a:t>
            </a:r>
          </a:p>
          <a:p>
            <a:r>
              <a:rPr lang="en-US" altLang="en-US" dirty="0">
                <a:latin typeface="Times New Roman" charset="0"/>
                <a:ea typeface="MS PGothic" charset="-128"/>
              </a:rPr>
              <a:t>               iv.  Example: sunburn</a:t>
            </a:r>
          </a:p>
          <a:p>
            <a:r>
              <a:rPr lang="en-US" altLang="en-US" dirty="0">
                <a:latin typeface="Times New Roman" charset="0"/>
                <a:ea typeface="MS PGothic" charset="-128"/>
              </a:rPr>
              <a:t>       </a:t>
            </a:r>
            <a:r>
              <a:rPr lang="en-US" altLang="en-US" dirty="0" err="1">
                <a:latin typeface="Times New Roman" charset="0"/>
                <a:ea typeface="MS PGothic" charset="-128"/>
              </a:rPr>
              <a:t>b.</a:t>
            </a:r>
            <a:r>
              <a:rPr lang="en-US" altLang="en-US" dirty="0">
                <a:latin typeface="Times New Roman" charset="0"/>
                <a:ea typeface="MS PGothic" charset="-128"/>
              </a:rPr>
              <a:t>    Partial-thickness (second-degree) burns</a:t>
            </a:r>
          </a:p>
          <a:p>
            <a:r>
              <a:rPr lang="en-US" altLang="en-US" dirty="0">
                <a:latin typeface="Times New Roman" charset="0"/>
                <a:ea typeface="MS PGothic" charset="-128"/>
              </a:rPr>
              <a:t>               i.    Involve the epidermis and some portion of the dermis</a:t>
            </a:r>
          </a:p>
          <a:p>
            <a:r>
              <a:rPr lang="en-US" altLang="en-US" dirty="0">
                <a:latin typeface="Times New Roman" charset="0"/>
                <a:ea typeface="MS PGothic" charset="-128"/>
              </a:rPr>
              <a:t>               ii.    These burns do not destroy the entire thickness of the skin, nor is the subcutaneous tissue injured.</a:t>
            </a:r>
          </a:p>
          <a:p>
            <a:r>
              <a:rPr lang="en-US" altLang="en-US" dirty="0">
                <a:latin typeface="Times New Roman" charset="0"/>
                <a:ea typeface="MS PGothic" charset="-128"/>
              </a:rPr>
              <a:t>               iii.    Typically, the skin is moist, mottled, and white to red.</a:t>
            </a:r>
          </a:p>
          <a:p>
            <a:r>
              <a:rPr lang="en-US" altLang="en-US" dirty="0">
                <a:latin typeface="Times New Roman" charset="0"/>
                <a:ea typeface="MS PGothic" charset="-128"/>
              </a:rPr>
              <a:t>               iv.    Blisters are present.</a:t>
            </a:r>
          </a:p>
          <a:p>
            <a:r>
              <a:rPr lang="en-US" altLang="en-US" dirty="0">
                <a:latin typeface="Times New Roman" charset="0"/>
                <a:ea typeface="MS PGothic" charset="-128"/>
              </a:rPr>
              <a:t>               v.     Can cause intense pain</a:t>
            </a:r>
          </a:p>
          <a:p>
            <a:r>
              <a:rPr lang="en-US" altLang="en-US" dirty="0">
                <a:latin typeface="Times New Roman" charset="0"/>
                <a:ea typeface="MS PGothic" charset="-128"/>
              </a:rPr>
              <a:t>       </a:t>
            </a:r>
            <a:r>
              <a:rPr lang="en-US" altLang="en-US" dirty="0" err="1">
                <a:latin typeface="Times New Roman" charset="0"/>
                <a:ea typeface="MS PGothic" charset="-128"/>
              </a:rPr>
              <a:t>c.</a:t>
            </a:r>
            <a:r>
              <a:rPr lang="en-US" altLang="en-US" dirty="0">
                <a:latin typeface="Times New Roman" charset="0"/>
                <a:ea typeface="MS PGothic" charset="-128"/>
              </a:rPr>
              <a:t>    Full-thickness (third-degree) burns</a:t>
            </a:r>
          </a:p>
          <a:p>
            <a:r>
              <a:rPr lang="en-US" altLang="en-US" dirty="0">
                <a:latin typeface="Times New Roman" charset="0"/>
                <a:ea typeface="MS PGothic" charset="-128"/>
              </a:rPr>
              <a:t>               i.    Extend through all skin layers and may involve subcutaneous layers, muscle, bone, or internal organs</a:t>
            </a:r>
          </a:p>
          <a:p>
            <a:r>
              <a:rPr lang="en-US" altLang="en-US" dirty="0">
                <a:latin typeface="Times New Roman" charset="0"/>
                <a:ea typeface="MS PGothic" charset="-128"/>
              </a:rPr>
              <a:t>               ii.    The burned area is dry and leathery and may appear white, dark brown, or even charred.</a:t>
            </a:r>
          </a:p>
          <a:p>
            <a:r>
              <a:rPr lang="en-US" altLang="en-US" dirty="0">
                <a:latin typeface="Times New Roman" charset="0"/>
                <a:ea typeface="MS PGothic" charset="-128"/>
              </a:rPr>
              <a:t>               iii.    If the nerve endings have been destroyed, a severely burned area may have no feeling.</a:t>
            </a:r>
          </a:p>
          <a:p>
            <a:r>
              <a:rPr lang="en-US" altLang="en-US" dirty="0">
                <a:latin typeface="Times New Roman" charset="0"/>
                <a:ea typeface="MS PGothic" charset="-128"/>
              </a:rPr>
              <a:t>               iv.    The surrounding, less severely burned areas may be extremely painful.</a:t>
            </a:r>
          </a:p>
          <a:p>
            <a:r>
              <a:rPr lang="en-US" altLang="en-US" dirty="0">
                <a:latin typeface="Times New Roman" charset="0"/>
                <a:ea typeface="MS PGothic" charset="-128"/>
              </a:rPr>
              <a:t>       </a:t>
            </a:r>
            <a:r>
              <a:rPr lang="en-US" altLang="en-US" dirty="0" err="1">
                <a:latin typeface="Times New Roman" charset="0"/>
                <a:ea typeface="MS PGothic" charset="-128"/>
              </a:rPr>
              <a:t>d.</a:t>
            </a:r>
            <a:r>
              <a:rPr lang="en-US" altLang="en-US" dirty="0">
                <a:latin typeface="Times New Roman" charset="0"/>
                <a:ea typeface="MS PGothic" charset="-128"/>
              </a:rPr>
              <a:t>    Significant airway burns are serious.</a:t>
            </a:r>
          </a:p>
          <a:p>
            <a:r>
              <a:rPr lang="en-US" altLang="en-US" dirty="0">
                <a:latin typeface="Times New Roman" charset="0"/>
                <a:ea typeface="MS PGothic" charset="-128"/>
              </a:rPr>
              <a:t>               i.    May be associated with singed hair within the nostrils, soot around the nose and mouth, hoarseness, and hypoxia</a:t>
            </a:r>
          </a:p>
          <a:p>
            <a:r>
              <a:rPr lang="en-US" altLang="en-US" dirty="0">
                <a:latin typeface="Times New Roman" charset="0"/>
                <a:ea typeface="MS PGothic" charset="-128"/>
              </a:rPr>
              <a:t>               ii.    These patients should be rapidly transported to an ED or facility capable of advanced airway management.</a:t>
            </a:r>
          </a:p>
        </p:txBody>
      </p:sp>
      <p:sp>
        <p:nvSpPr>
          <p:cNvPr id="2416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84A0E14C-092F-E142-BA44-9FE4E99919B0}" type="slidenum">
              <a:rPr lang="en-US" altLang="en-US" sz="1200"/>
              <a:pPr/>
              <a:t>65</a:t>
            </a:fld>
            <a:endParaRPr lang="en-US" altLang="en-US" sz="1200" dirty="0"/>
          </a:p>
        </p:txBody>
      </p:sp>
    </p:spTree>
    <p:extLst>
      <p:ext uri="{BB962C8B-B14F-4D97-AF65-F5344CB8AC3E}">
        <p14:creationId xmlns:p14="http://schemas.microsoft.com/office/powerpoint/2010/main" val="85743262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Slide Image Placeholder 1"/>
          <p:cNvSpPr>
            <a:spLocks noGrp="1" noRot="1" noChangeAspect="1" noTextEdit="1"/>
          </p:cNvSpPr>
          <p:nvPr>
            <p:ph type="sldImg"/>
          </p:nvPr>
        </p:nvSpPr>
        <p:spPr>
          <a:ln/>
        </p:spPr>
      </p:sp>
      <p:sp>
        <p:nvSpPr>
          <p:cNvPr id="2426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The illustrations on this slide show the damage that superficial, partial-thickness, and full-thickness burn injuries inflict on the skin. </a:t>
            </a:r>
          </a:p>
        </p:txBody>
      </p:sp>
      <p:sp>
        <p:nvSpPr>
          <p:cNvPr id="2426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56FA3C13-D940-DA4F-AA86-6F954B957DCA}" type="slidenum">
              <a:rPr lang="en-US" altLang="en-US" sz="1200"/>
              <a:pPr/>
              <a:t>66</a:t>
            </a:fld>
            <a:endParaRPr lang="en-US" altLang="en-US" sz="1200" dirty="0"/>
          </a:p>
        </p:txBody>
      </p:sp>
    </p:spTree>
    <p:extLst>
      <p:ext uri="{BB962C8B-B14F-4D97-AF65-F5344CB8AC3E}">
        <p14:creationId xmlns:p14="http://schemas.microsoft.com/office/powerpoint/2010/main" val="125492423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Slide Image Placeholder 1"/>
          <p:cNvSpPr>
            <a:spLocks noGrp="1" noRot="1" noChangeAspect="1" noTextEdit="1"/>
          </p:cNvSpPr>
          <p:nvPr>
            <p:ph type="sldImg"/>
          </p:nvPr>
        </p:nvSpPr>
        <p:spPr>
          <a:ln/>
        </p:spPr>
      </p:sp>
      <p:sp>
        <p:nvSpPr>
          <p:cNvPr id="2437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5.    Extent of burns</a:t>
            </a:r>
          </a:p>
          <a:p>
            <a:r>
              <a:rPr lang="en-US" altLang="en-US" dirty="0">
                <a:latin typeface="Times New Roman" charset="0"/>
                <a:ea typeface="MS PGothic" charset="-128"/>
              </a:rPr>
              <a:t>       a.    Rule of palm: estimates the surface area that has been burned by comparing it to the size of the patient</a:t>
            </a:r>
            <a:r>
              <a:rPr lang="ja-JP" altLang="en-US" dirty="0">
                <a:latin typeface="Times New Roman" charset="0"/>
                <a:ea typeface="MS PGothic" charset="-128"/>
              </a:rPr>
              <a:t>’</a:t>
            </a:r>
            <a:r>
              <a:rPr lang="en-US" altLang="ja-JP" dirty="0">
                <a:latin typeface="Times New Roman" charset="0"/>
                <a:ea typeface="MS PGothic" charset="-128"/>
              </a:rPr>
              <a:t>s palm, which is roughly equal to 1% of the patient</a:t>
            </a:r>
            <a:r>
              <a:rPr lang="ja-JP" altLang="en-US" dirty="0">
                <a:latin typeface="Times New Roman" charset="0"/>
                <a:ea typeface="MS PGothic" charset="-128"/>
              </a:rPr>
              <a:t>’</a:t>
            </a:r>
            <a:r>
              <a:rPr lang="en-US" altLang="ja-JP" dirty="0">
                <a:latin typeface="Times New Roman" charset="0"/>
                <a:ea typeface="MS PGothic" charset="-128"/>
              </a:rPr>
              <a:t>s total body surface area</a:t>
            </a:r>
          </a:p>
          <a:p>
            <a:r>
              <a:rPr lang="en-US" altLang="en-US" dirty="0">
                <a:latin typeface="Times New Roman" charset="0"/>
                <a:ea typeface="MS PGothic" charset="-128"/>
              </a:rPr>
              <a:t>       b.    Rule of nines: estimates he extent of a burn by dividing the body into sections, each representing approximately 9% of the total body surface area</a:t>
            </a:r>
          </a:p>
          <a:p>
            <a:r>
              <a:rPr lang="en-US" altLang="en-US" dirty="0">
                <a:latin typeface="Times New Roman" charset="0"/>
                <a:ea typeface="MS PGothic" charset="-128"/>
              </a:rPr>
              <a:t>       </a:t>
            </a:r>
            <a:r>
              <a:rPr lang="en-US" altLang="en-US" dirty="0" err="1">
                <a:latin typeface="Times New Roman" charset="0"/>
                <a:ea typeface="MS PGothic" charset="-128"/>
              </a:rPr>
              <a:t>c.</a:t>
            </a:r>
            <a:r>
              <a:rPr lang="en-US" altLang="en-US" dirty="0">
                <a:latin typeface="Times New Roman" charset="0"/>
                <a:ea typeface="MS PGothic" charset="-128"/>
              </a:rPr>
              <a:t>    The proportions differ for infants, children, and adults.</a:t>
            </a:r>
          </a:p>
          <a:p>
            <a:r>
              <a:rPr lang="en-US" altLang="en-US" dirty="0">
                <a:latin typeface="Times New Roman" charset="0"/>
                <a:ea typeface="MS PGothic" charset="-128"/>
              </a:rPr>
              <a:t>       </a:t>
            </a:r>
            <a:r>
              <a:rPr lang="en-US" altLang="en-US" dirty="0" err="1">
                <a:latin typeface="Times New Roman" charset="0"/>
                <a:ea typeface="MS PGothic" charset="-128"/>
              </a:rPr>
              <a:t>d.</a:t>
            </a:r>
            <a:r>
              <a:rPr lang="en-US" altLang="en-US" dirty="0">
                <a:latin typeface="Times New Roman" charset="0"/>
                <a:ea typeface="MS PGothic" charset="-128"/>
              </a:rPr>
              <a:t>    When you calculate the extent of burn injury, include only partial- and full-thickness burns. Document superficial burns, but do not include them in the body surface area estimation of extent of burn injury.</a:t>
            </a:r>
          </a:p>
        </p:txBody>
      </p:sp>
      <p:sp>
        <p:nvSpPr>
          <p:cNvPr id="2437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1467346E-E32B-DC43-80CF-1533D531181D}" type="slidenum">
              <a:rPr lang="en-US" altLang="en-US" sz="1200"/>
              <a:pPr/>
              <a:t>67</a:t>
            </a:fld>
            <a:endParaRPr lang="en-US" altLang="en-US" sz="1200" dirty="0"/>
          </a:p>
        </p:txBody>
      </p:sp>
    </p:spTree>
    <p:extLst>
      <p:ext uri="{BB962C8B-B14F-4D97-AF65-F5344CB8AC3E}">
        <p14:creationId xmlns:p14="http://schemas.microsoft.com/office/powerpoint/2010/main" val="107468684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Slide Image Placeholder 1"/>
          <p:cNvSpPr>
            <a:spLocks noGrp="1" noRot="1" noChangeAspect="1" noTextEdit="1"/>
          </p:cNvSpPr>
          <p:nvPr>
            <p:ph type="sldImg"/>
          </p:nvPr>
        </p:nvSpPr>
        <p:spPr>
          <a:ln/>
        </p:spPr>
      </p:sp>
      <p:sp>
        <p:nvSpPr>
          <p:cNvPr id="2447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The illustration on this slide shows how to apply the rule of nines to an infant, child, and adult. </a:t>
            </a:r>
          </a:p>
          <a:p>
            <a:endParaRPr lang="en-US" altLang="en-US" dirty="0">
              <a:latin typeface="Times New Roman" charset="0"/>
              <a:ea typeface="MS PGothic" charset="-128"/>
            </a:endParaRPr>
          </a:p>
          <a:p>
            <a:endParaRPr lang="en-US" altLang="en-US" dirty="0">
              <a:latin typeface="Times New Roman" charset="0"/>
              <a:ea typeface="MS PGothic" charset="-128"/>
            </a:endParaRPr>
          </a:p>
        </p:txBody>
      </p:sp>
      <p:sp>
        <p:nvSpPr>
          <p:cNvPr id="2447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5577BC63-1A0F-F747-8033-11BED9595A24}" type="slidenum">
              <a:rPr lang="en-US" altLang="en-US" sz="1200"/>
              <a:pPr/>
              <a:t>68</a:t>
            </a:fld>
            <a:endParaRPr lang="en-US" altLang="en-US" sz="1200" dirty="0"/>
          </a:p>
        </p:txBody>
      </p:sp>
    </p:spTree>
    <p:extLst>
      <p:ext uri="{BB962C8B-B14F-4D97-AF65-F5344CB8AC3E}">
        <p14:creationId xmlns:p14="http://schemas.microsoft.com/office/powerpoint/2010/main" val="192431583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Slide Image Placeholder 1"/>
          <p:cNvSpPr>
            <a:spLocks noGrp="1" noRot="1" noChangeAspect="1" noTextEdit="1"/>
          </p:cNvSpPr>
          <p:nvPr>
            <p:ph type="sldImg"/>
          </p:nvPr>
        </p:nvSpPr>
        <p:spPr>
          <a:ln/>
        </p:spPr>
      </p:sp>
      <p:sp>
        <p:nvSpPr>
          <p:cNvPr id="2457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VIII. Patient Assessment of Burns</a:t>
            </a:r>
          </a:p>
          <a:p>
            <a:r>
              <a:rPr lang="en-US" altLang="en-US" dirty="0">
                <a:latin typeface="Times New Roman" charset="0"/>
                <a:ea typeface="MS PGothic" charset="-128"/>
              </a:rPr>
              <a:t>A.    When assessing a burn, it is important to classify the patient</a:t>
            </a:r>
            <a:r>
              <a:rPr lang="ja-JP" altLang="en-US" dirty="0">
                <a:latin typeface="Times New Roman" charset="0"/>
                <a:ea typeface="MS PGothic" charset="-128"/>
              </a:rPr>
              <a:t>’</a:t>
            </a:r>
            <a:r>
              <a:rPr lang="en-US" altLang="ja-JP" dirty="0">
                <a:latin typeface="Times New Roman" charset="0"/>
                <a:ea typeface="MS PGothic" charset="-128"/>
              </a:rPr>
              <a:t>s burns.</a:t>
            </a:r>
            <a:endParaRPr lang="en-US" altLang="ja-JP" b="1" dirty="0">
              <a:latin typeface="Times New Roman" charset="0"/>
              <a:ea typeface="MS PGothic" charset="-128"/>
            </a:endParaRPr>
          </a:p>
          <a:p>
            <a:r>
              <a:rPr lang="en-US" altLang="en-US" dirty="0">
                <a:latin typeface="Times New Roman" charset="0"/>
                <a:ea typeface="MS PGothic" charset="-128"/>
              </a:rPr>
              <a:t>       1.    Classification of burns is based on:</a:t>
            </a:r>
          </a:p>
          <a:p>
            <a:r>
              <a:rPr lang="en-US" altLang="en-US" dirty="0">
                <a:latin typeface="Times New Roman" charset="0"/>
                <a:ea typeface="MS PGothic" charset="-128"/>
              </a:rPr>
              <a:t>              a.    Source of the burn</a:t>
            </a:r>
          </a:p>
          <a:p>
            <a:r>
              <a:rPr lang="en-US" altLang="en-US" dirty="0">
                <a:latin typeface="Times New Roman" charset="0"/>
                <a:ea typeface="MS PGothic" charset="-128"/>
              </a:rPr>
              <a:t>              b.    Depth of the burn</a:t>
            </a:r>
          </a:p>
          <a:p>
            <a:r>
              <a:rPr lang="en-US" altLang="en-US" dirty="0">
                <a:latin typeface="Times New Roman" charset="0"/>
                <a:ea typeface="MS PGothic" charset="-128"/>
              </a:rPr>
              <a:t>              c.    Severity of the burn</a:t>
            </a:r>
          </a:p>
        </p:txBody>
      </p:sp>
      <p:sp>
        <p:nvSpPr>
          <p:cNvPr id="2457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DB4A38BE-0566-0840-8837-C9AD54765E55}" type="slidenum">
              <a:rPr lang="en-US" altLang="en-US" sz="1200"/>
              <a:pPr/>
              <a:t>69</a:t>
            </a:fld>
            <a:endParaRPr lang="en-US" altLang="en-US" sz="1200" dirty="0"/>
          </a:p>
        </p:txBody>
      </p:sp>
    </p:spTree>
    <p:extLst>
      <p:ext uri="{BB962C8B-B14F-4D97-AF65-F5344CB8AC3E}">
        <p14:creationId xmlns:p14="http://schemas.microsoft.com/office/powerpoint/2010/main" val="87256544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Slide Image Placeholder 1"/>
          <p:cNvSpPr>
            <a:spLocks noGrp="1" noRot="1" noChangeAspect="1" noTextEdit="1"/>
          </p:cNvSpPr>
          <p:nvPr>
            <p:ph type="sldImg"/>
          </p:nvPr>
        </p:nvSpPr>
        <p:spPr>
          <a:ln/>
        </p:spPr>
      </p:sp>
      <p:sp>
        <p:nvSpPr>
          <p:cNvPr id="2467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B.    Scene size-up</a:t>
            </a:r>
            <a:endParaRPr lang="en-US" altLang="en-US" b="1" dirty="0">
              <a:latin typeface="Times New Roman" charset="0"/>
              <a:ea typeface="MS PGothic" charset="-128"/>
            </a:endParaRPr>
          </a:p>
          <a:p>
            <a:r>
              <a:rPr lang="en-US" altLang="en-US" dirty="0">
                <a:latin typeface="Times New Roman" charset="0"/>
                <a:ea typeface="MS PGothic" charset="-128"/>
              </a:rPr>
              <a:t>       1.    Scene safety</a:t>
            </a:r>
          </a:p>
          <a:p>
            <a:r>
              <a:rPr lang="en-US" altLang="en-US" dirty="0">
                <a:latin typeface="Times New Roman" charset="0"/>
                <a:ea typeface="MS PGothic" charset="-128"/>
              </a:rPr>
              <a:t>              a.    Ensure that the factors that led to the patient</a:t>
            </a:r>
            <a:r>
              <a:rPr lang="ja-JP" altLang="en-US" dirty="0">
                <a:latin typeface="Times New Roman" charset="0"/>
                <a:ea typeface="MS PGothic" charset="-128"/>
              </a:rPr>
              <a:t>’</a:t>
            </a:r>
            <a:r>
              <a:rPr lang="en-US" altLang="ja-JP" dirty="0">
                <a:latin typeface="Times New Roman" charset="0"/>
                <a:ea typeface="MS PGothic" charset="-128"/>
              </a:rPr>
              <a:t>s burn injury do not pose a hazard to you and your crew.</a:t>
            </a:r>
          </a:p>
          <a:p>
            <a:r>
              <a:rPr lang="en-US" altLang="en-US" dirty="0">
                <a:latin typeface="Times New Roman" charset="0"/>
                <a:ea typeface="MS PGothic" charset="-128"/>
              </a:rPr>
              <a:t>        2.    Mechanism of injury</a:t>
            </a:r>
          </a:p>
          <a:p>
            <a:r>
              <a:rPr lang="en-US" altLang="en-US" dirty="0">
                <a:latin typeface="Times New Roman" charset="0"/>
                <a:ea typeface="MS PGothic" charset="-128"/>
              </a:rPr>
              <a:t>               a.    Attempt to determine the type of burn that has been sustained and the MOI.</a:t>
            </a:r>
          </a:p>
          <a:p>
            <a:r>
              <a:rPr lang="en-US" altLang="en-US" dirty="0">
                <a:latin typeface="Times New Roman" charset="0"/>
                <a:ea typeface="MS PGothic" charset="-128"/>
              </a:rPr>
              <a:t>               b.    What the patient reports will often provide important information about the extent of the injury.</a:t>
            </a:r>
          </a:p>
          <a:p>
            <a:r>
              <a:rPr lang="en-US" altLang="en-US" dirty="0">
                <a:latin typeface="Times New Roman" charset="0"/>
                <a:ea typeface="MS PGothic" charset="-128"/>
              </a:rPr>
              <a:t>               c.    Assess the scene for any environmental hazards.</a:t>
            </a:r>
          </a:p>
          <a:p>
            <a:r>
              <a:rPr lang="en-US" altLang="en-US" dirty="0">
                <a:latin typeface="Times New Roman" charset="0"/>
                <a:ea typeface="MS PGothic" charset="-128"/>
              </a:rPr>
              <a:t>               d.    Determine the number of patients.</a:t>
            </a:r>
          </a:p>
          <a:p>
            <a:r>
              <a:rPr lang="en-US" altLang="en-US" dirty="0">
                <a:latin typeface="Times New Roman" charset="0"/>
                <a:ea typeface="MS PGothic" charset="-128"/>
              </a:rPr>
              <a:t>               e.    Call for additional resources early, if necessary.</a:t>
            </a:r>
          </a:p>
          <a:p>
            <a:r>
              <a:rPr lang="en-US" altLang="en-US" dirty="0">
                <a:latin typeface="Times New Roman" charset="0"/>
                <a:ea typeface="MS PGothic" charset="-128"/>
              </a:rPr>
              <a:t>               f.    Consider the potential for spinal injuries, broken bones, inhalation injuries, and other injuries.</a:t>
            </a:r>
          </a:p>
        </p:txBody>
      </p:sp>
      <p:sp>
        <p:nvSpPr>
          <p:cNvPr id="2467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AF75D774-7405-6E45-A2B2-CE6154A5AB27}" type="slidenum">
              <a:rPr lang="en-US" altLang="en-US" sz="1200"/>
              <a:pPr/>
              <a:t>70</a:t>
            </a:fld>
            <a:endParaRPr lang="en-US" altLang="en-US" sz="1200" dirty="0"/>
          </a:p>
        </p:txBody>
      </p:sp>
    </p:spTree>
    <p:extLst>
      <p:ext uri="{BB962C8B-B14F-4D97-AF65-F5344CB8AC3E}">
        <p14:creationId xmlns:p14="http://schemas.microsoft.com/office/powerpoint/2010/main" val="416255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p:cNvSpPr>
            <a:spLocks noGrp="1" noRot="1" noChangeAspect="1" noTextEdit="1"/>
          </p:cNvSpPr>
          <p:nvPr>
            <p:ph type="sldImg"/>
          </p:nvPr>
        </p:nvSpPr>
        <p:spPr>
          <a:ln/>
        </p:spPr>
      </p:sp>
      <p:sp>
        <p:nvSpPr>
          <p:cNvPr id="175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C.    Soft-tissue trauma is a common form of injury.</a:t>
            </a:r>
            <a:endParaRPr lang="en-US" altLang="en-US" b="1" dirty="0">
              <a:latin typeface="Times New Roman" charset="0"/>
              <a:ea typeface="MS PGothic" charset="-128"/>
            </a:endParaRPr>
          </a:p>
          <a:p>
            <a:r>
              <a:rPr lang="en-US" altLang="en-US" dirty="0">
                <a:latin typeface="Times New Roman" charset="0"/>
                <a:ea typeface="MS PGothic" charset="-128"/>
              </a:rPr>
              <a:t>        1.   Wound care is one of the most frequently performed procedures in EDs across the United States. </a:t>
            </a:r>
          </a:p>
          <a:p>
            <a:r>
              <a:rPr lang="en-US" altLang="en-US" dirty="0">
                <a:latin typeface="Times New Roman" charset="0"/>
                <a:ea typeface="MS PGothic" charset="-128"/>
              </a:rPr>
              <a:t>        2.    Most of these injuries require basic interventions.</a:t>
            </a:r>
          </a:p>
          <a:p>
            <a:r>
              <a:rPr lang="en-US" altLang="en-US" dirty="0">
                <a:latin typeface="Times New Roman" charset="0"/>
                <a:ea typeface="MS PGothic" charset="-128"/>
              </a:rPr>
              <a:t>D.    Death is often related to hemorrhage or infection.</a:t>
            </a:r>
            <a:endParaRPr lang="en-US" altLang="en-US" b="1" dirty="0">
              <a:latin typeface="Times New Roman" charset="0"/>
              <a:ea typeface="MS PGothic" charset="-128"/>
            </a:endParaRPr>
          </a:p>
          <a:p>
            <a:r>
              <a:rPr lang="en-US" altLang="en-US" dirty="0">
                <a:latin typeface="Times New Roman" charset="0"/>
                <a:ea typeface="MS PGothic" charset="-128"/>
              </a:rPr>
              <a:t>        1.    Infection can be life or limb threatening, especially in children, older adults, and people with diabetes or other conditions that may compromise the immune system. </a:t>
            </a:r>
          </a:p>
          <a:p>
            <a:r>
              <a:rPr lang="en-US" altLang="en-US" dirty="0">
                <a:latin typeface="Times New Roman" charset="0"/>
                <a:ea typeface="MS PGothic" charset="-128"/>
              </a:rPr>
              <a:t>E.    Soft-tissue injuries and their complications can often be prevented by using simple protective actions.</a:t>
            </a:r>
            <a:endParaRPr lang="en-US" altLang="en-US" b="1" dirty="0">
              <a:latin typeface="Times New Roman" charset="0"/>
              <a:ea typeface="MS PGothic" charset="-128"/>
            </a:endParaRPr>
          </a:p>
          <a:p>
            <a:r>
              <a:rPr lang="en-US" altLang="en-US" dirty="0">
                <a:latin typeface="Times New Roman" charset="0"/>
                <a:ea typeface="MS PGothic" charset="-128"/>
              </a:rPr>
              <a:t>	</a:t>
            </a:r>
          </a:p>
        </p:txBody>
      </p:sp>
      <p:sp>
        <p:nvSpPr>
          <p:cNvPr id="1751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8C9D4943-A9B7-7847-82BC-C7AE4E3586E5}" type="slidenum">
              <a:rPr lang="en-US" altLang="en-US" sz="1200"/>
              <a:pPr/>
              <a:t>8</a:t>
            </a:fld>
            <a:endParaRPr lang="en-US" altLang="en-US" sz="1200" dirty="0"/>
          </a:p>
        </p:txBody>
      </p:sp>
    </p:spTree>
    <p:extLst>
      <p:ext uri="{BB962C8B-B14F-4D97-AF65-F5344CB8AC3E}">
        <p14:creationId xmlns:p14="http://schemas.microsoft.com/office/powerpoint/2010/main" val="14413241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Slide Image Placeholder 1"/>
          <p:cNvSpPr>
            <a:spLocks noGrp="1" noRot="1" noChangeAspect="1" noTextEdit="1"/>
          </p:cNvSpPr>
          <p:nvPr>
            <p:ph type="sldImg"/>
          </p:nvPr>
        </p:nvSpPr>
        <p:spPr>
          <a:ln/>
        </p:spPr>
      </p:sp>
      <p:sp>
        <p:nvSpPr>
          <p:cNvPr id="2478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b.    What the patient reports will often provide important information about the extent of the injury.</a:t>
            </a:r>
          </a:p>
          <a:p>
            <a:r>
              <a:rPr lang="en-US" altLang="en-US" dirty="0">
                <a:latin typeface="Times New Roman" charset="0"/>
                <a:ea typeface="MS PGothic" charset="-128"/>
              </a:rPr>
              <a:t>c.    Assess the scene for any environmental hazards.</a:t>
            </a:r>
          </a:p>
          <a:p>
            <a:r>
              <a:rPr lang="en-US" altLang="en-US" dirty="0">
                <a:latin typeface="Times New Roman" charset="0"/>
                <a:ea typeface="MS PGothic" charset="-128"/>
              </a:rPr>
              <a:t>d.    Determine the number of patients.</a:t>
            </a:r>
          </a:p>
          <a:p>
            <a:r>
              <a:rPr lang="en-US" altLang="en-US" dirty="0">
                <a:latin typeface="Times New Roman" charset="0"/>
                <a:ea typeface="MS PGothic" charset="-128"/>
              </a:rPr>
              <a:t>e.    Call for additional resources early, if necessary.</a:t>
            </a:r>
          </a:p>
          <a:p>
            <a:r>
              <a:rPr lang="en-US" altLang="en-US" dirty="0">
                <a:latin typeface="Times New Roman" charset="0"/>
                <a:ea typeface="MS PGothic" charset="-128"/>
              </a:rPr>
              <a:t>f.     Consider the potential for spinal injuries, broken bones, inhalation injuries, and other injuries.</a:t>
            </a:r>
          </a:p>
        </p:txBody>
      </p:sp>
      <p:sp>
        <p:nvSpPr>
          <p:cNvPr id="2478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C3A72384-1E84-A847-B5CF-232531FF4206}" type="slidenum">
              <a:rPr lang="en-US" altLang="en-US" sz="1200"/>
              <a:pPr/>
              <a:t>71</a:t>
            </a:fld>
            <a:endParaRPr lang="en-US" altLang="en-US" sz="1200" dirty="0"/>
          </a:p>
        </p:txBody>
      </p:sp>
    </p:spTree>
    <p:extLst>
      <p:ext uri="{BB962C8B-B14F-4D97-AF65-F5344CB8AC3E}">
        <p14:creationId xmlns:p14="http://schemas.microsoft.com/office/powerpoint/2010/main" val="166858483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Slide Image Placeholder 1"/>
          <p:cNvSpPr>
            <a:spLocks noGrp="1" noRot="1" noChangeAspect="1" noTextEdit="1"/>
          </p:cNvSpPr>
          <p:nvPr>
            <p:ph type="sldImg"/>
          </p:nvPr>
        </p:nvSpPr>
        <p:spPr>
          <a:ln/>
        </p:spPr>
      </p:sp>
      <p:sp>
        <p:nvSpPr>
          <p:cNvPr id="2488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a:t>
            </a:r>
          </a:p>
          <a:p>
            <a:endParaRPr lang="en-US" altLang="en-US" dirty="0">
              <a:latin typeface="Times New Roman" charset="0"/>
              <a:ea typeface="MS PGothic" charset="-128"/>
            </a:endParaRPr>
          </a:p>
          <a:p>
            <a:r>
              <a:rPr lang="en-US" altLang="en-US" dirty="0">
                <a:latin typeface="Times New Roman" charset="0"/>
                <a:ea typeface="MS PGothic" charset="-128"/>
              </a:rPr>
              <a:t>C.    Primary assessment</a:t>
            </a:r>
          </a:p>
          <a:p>
            <a:r>
              <a:rPr lang="en-US" altLang="en-US" dirty="0">
                <a:latin typeface="Times New Roman" charset="0"/>
                <a:ea typeface="MS PGothic" charset="-128"/>
              </a:rPr>
              <a:t>       1.    Begin with a rapid exam.</a:t>
            </a:r>
          </a:p>
          <a:p>
            <a:r>
              <a:rPr lang="en-US" altLang="en-US" dirty="0">
                <a:latin typeface="Times New Roman" charset="0"/>
                <a:ea typeface="MS PGothic" charset="-128"/>
              </a:rPr>
              <a:t>       2.    Form a general impression.</a:t>
            </a:r>
          </a:p>
          <a:p>
            <a:r>
              <a:rPr lang="en-US" altLang="en-US" dirty="0">
                <a:latin typeface="Times New Roman" charset="0"/>
                <a:ea typeface="MS PGothic" charset="-128"/>
              </a:rPr>
              <a:t>              a.    Look for clues to determine the severity of injuries and the need for rapid treatment.</a:t>
            </a:r>
          </a:p>
          <a:p>
            <a:r>
              <a:rPr lang="en-US" altLang="en-US" dirty="0">
                <a:latin typeface="Times New Roman" charset="0"/>
                <a:ea typeface="MS PGothic" charset="-128"/>
              </a:rPr>
              <a:t>              </a:t>
            </a:r>
            <a:r>
              <a:rPr lang="en-US" altLang="en-US" dirty="0" err="1">
                <a:latin typeface="Times New Roman" charset="0"/>
                <a:ea typeface="MS PGothic" charset="-128"/>
              </a:rPr>
              <a:t>b.</a:t>
            </a:r>
            <a:r>
              <a:rPr lang="en-US" altLang="en-US" dirty="0">
                <a:latin typeface="Times New Roman" charset="0"/>
                <a:ea typeface="MS PGothic" charset="-128"/>
              </a:rPr>
              <a:t>    Be suspicious of clues that may indicate abuse.</a:t>
            </a:r>
          </a:p>
          <a:p>
            <a:r>
              <a:rPr lang="en-US" altLang="en-US" dirty="0">
                <a:latin typeface="Times New Roman" charset="0"/>
                <a:ea typeface="MS PGothic" charset="-128"/>
              </a:rPr>
              <a:t>              </a:t>
            </a:r>
            <a:r>
              <a:rPr lang="en-US" altLang="en-US" dirty="0" err="1">
                <a:latin typeface="Times New Roman" charset="0"/>
                <a:ea typeface="MS PGothic" charset="-128"/>
              </a:rPr>
              <a:t>c.</a:t>
            </a:r>
            <a:r>
              <a:rPr lang="en-US" altLang="en-US" dirty="0">
                <a:latin typeface="Times New Roman" charset="0"/>
                <a:ea typeface="MS PGothic" charset="-128"/>
              </a:rPr>
              <a:t>    Consider the need for manual spinal stabilization.</a:t>
            </a:r>
          </a:p>
          <a:p>
            <a:r>
              <a:rPr lang="en-US" altLang="en-US" dirty="0">
                <a:latin typeface="Times New Roman" charset="0"/>
                <a:ea typeface="MS PGothic" charset="-128"/>
              </a:rPr>
              <a:t>              </a:t>
            </a:r>
            <a:r>
              <a:rPr lang="en-US" altLang="en-US" dirty="0" err="1">
                <a:latin typeface="Times New Roman" charset="0"/>
                <a:ea typeface="MS PGothic" charset="-128"/>
              </a:rPr>
              <a:t>d.</a:t>
            </a:r>
            <a:r>
              <a:rPr lang="en-US" altLang="en-US" dirty="0">
                <a:latin typeface="Times New Roman" charset="0"/>
                <a:ea typeface="MS PGothic" charset="-128"/>
              </a:rPr>
              <a:t>    Check for responsiveness using the AVPU scale.</a:t>
            </a:r>
          </a:p>
          <a:p>
            <a:r>
              <a:rPr lang="en-US" altLang="en-US" dirty="0">
                <a:latin typeface="Times New Roman" charset="0"/>
                <a:ea typeface="MS PGothic" charset="-128"/>
              </a:rPr>
              <a:t>              e.    In all patients whose level of consciousness is less than alert and oriented, administer high-flow oxygen via a nonrebreathing mask and provide immediate transport.</a:t>
            </a:r>
          </a:p>
          <a:p>
            <a:endParaRPr lang="en-US" altLang="en-US" dirty="0">
              <a:latin typeface="Times New Roman" charset="0"/>
              <a:ea typeface="MS PGothic" charset="-128"/>
            </a:endParaRPr>
          </a:p>
        </p:txBody>
      </p:sp>
      <p:sp>
        <p:nvSpPr>
          <p:cNvPr id="2488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4F5E6C06-BF98-FA4C-A43C-AFA1139019B6}" type="slidenum">
              <a:rPr lang="en-US" altLang="en-US" sz="1200"/>
              <a:pPr/>
              <a:t>72</a:t>
            </a:fld>
            <a:endParaRPr lang="en-US" altLang="en-US" sz="1200" dirty="0"/>
          </a:p>
        </p:txBody>
      </p:sp>
    </p:spTree>
    <p:extLst>
      <p:ext uri="{BB962C8B-B14F-4D97-AF65-F5344CB8AC3E}">
        <p14:creationId xmlns:p14="http://schemas.microsoft.com/office/powerpoint/2010/main" val="206390974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Slide Image Placeholder 1"/>
          <p:cNvSpPr>
            <a:spLocks noGrp="1" noRot="1" noChangeAspect="1" noTextEdit="1"/>
          </p:cNvSpPr>
          <p:nvPr>
            <p:ph type="sldImg"/>
          </p:nvPr>
        </p:nvSpPr>
        <p:spPr>
          <a:ln/>
        </p:spPr>
      </p:sp>
      <p:sp>
        <p:nvSpPr>
          <p:cNvPr id="2498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3.    Airway and breathing</a:t>
            </a:r>
          </a:p>
          <a:p>
            <a:r>
              <a:rPr lang="en-US" altLang="en-US" dirty="0">
                <a:latin typeface="Times New Roman" charset="0"/>
                <a:ea typeface="MS PGothic" charset="-128"/>
              </a:rPr>
              <a:t>       a.    Be alert to signs that the patient has inhaled hot gases or vapors:</a:t>
            </a:r>
          </a:p>
          <a:p>
            <a:r>
              <a:rPr lang="en-US" altLang="en-US" dirty="0">
                <a:latin typeface="Times New Roman" charset="0"/>
                <a:ea typeface="MS PGothic" charset="-128"/>
              </a:rPr>
              <a:t>              i.    Singed facial hair</a:t>
            </a:r>
          </a:p>
          <a:p>
            <a:r>
              <a:rPr lang="en-US" altLang="en-US" dirty="0">
                <a:latin typeface="Times New Roman" charset="0"/>
                <a:ea typeface="MS PGothic" charset="-128"/>
              </a:rPr>
              <a:t>              ii.   Soot present in or around the airway</a:t>
            </a:r>
          </a:p>
        </p:txBody>
      </p:sp>
      <p:sp>
        <p:nvSpPr>
          <p:cNvPr id="2498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0631714D-2182-C041-B0B5-226B5B2095E9}" type="slidenum">
              <a:rPr lang="en-US" altLang="en-US" sz="1200"/>
              <a:pPr/>
              <a:t>73</a:t>
            </a:fld>
            <a:endParaRPr lang="en-US" altLang="en-US" sz="1200" dirty="0"/>
          </a:p>
        </p:txBody>
      </p:sp>
    </p:spTree>
    <p:extLst>
      <p:ext uri="{BB962C8B-B14F-4D97-AF65-F5344CB8AC3E}">
        <p14:creationId xmlns:p14="http://schemas.microsoft.com/office/powerpoint/2010/main" val="197513383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Slide Image Placeholder 1"/>
          <p:cNvSpPr>
            <a:spLocks noGrp="1" noRot="1" noChangeAspect="1" noTextEdit="1"/>
          </p:cNvSpPr>
          <p:nvPr>
            <p:ph type="sldImg"/>
          </p:nvPr>
        </p:nvSpPr>
        <p:spPr>
          <a:ln/>
        </p:spPr>
      </p:sp>
      <p:sp>
        <p:nvSpPr>
          <p:cNvPr id="2508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b.    Heavy amounts of secretions and frequent coughing may indicate a respiratory burn.</a:t>
            </a:r>
          </a:p>
          <a:p>
            <a:endParaRPr lang="en-US" altLang="en-US" dirty="0">
              <a:latin typeface="Times New Roman" charset="0"/>
              <a:ea typeface="MS PGothic" charset="-128"/>
            </a:endParaRPr>
          </a:p>
        </p:txBody>
      </p:sp>
      <p:sp>
        <p:nvSpPr>
          <p:cNvPr id="2508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5AEA0BF8-396E-1749-AEF2-F5279F55C41B}" type="slidenum">
              <a:rPr lang="en-US" altLang="en-US" sz="1200"/>
              <a:pPr/>
              <a:t>74</a:t>
            </a:fld>
            <a:endParaRPr lang="en-US" altLang="en-US" sz="1200" dirty="0"/>
          </a:p>
        </p:txBody>
      </p:sp>
    </p:spTree>
    <p:extLst>
      <p:ext uri="{BB962C8B-B14F-4D97-AF65-F5344CB8AC3E}">
        <p14:creationId xmlns:p14="http://schemas.microsoft.com/office/powerpoint/2010/main" val="27216632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Slide Image Placeholder 1"/>
          <p:cNvSpPr>
            <a:spLocks noGrp="1" noRot="1" noChangeAspect="1" noTextEdit="1"/>
          </p:cNvSpPr>
          <p:nvPr>
            <p:ph type="sldImg"/>
          </p:nvPr>
        </p:nvSpPr>
        <p:spPr>
          <a:ln/>
        </p:spPr>
      </p:sp>
      <p:sp>
        <p:nvSpPr>
          <p:cNvPr id="2519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4.    Circulation</a:t>
            </a:r>
          </a:p>
          <a:p>
            <a:r>
              <a:rPr lang="en-US" altLang="en-US" dirty="0">
                <a:latin typeface="Times New Roman" charset="0"/>
                <a:ea typeface="MS PGothic" charset="-128"/>
              </a:rPr>
              <a:t>       a.    Control significant bleeding.</a:t>
            </a:r>
          </a:p>
          <a:p>
            <a:r>
              <a:rPr lang="en-US" altLang="en-US" dirty="0">
                <a:latin typeface="Times New Roman" charset="0"/>
                <a:ea typeface="MS PGothic" charset="-128"/>
              </a:rPr>
              <a:t>       b.    If the patient has obvious life-threatening external hemorrhage, control the bleeding first (before airway and breathing); then treat the patient for shock as quickly as possible.</a:t>
            </a:r>
          </a:p>
          <a:p>
            <a:r>
              <a:rPr lang="en-US" altLang="en-US" dirty="0">
                <a:latin typeface="Times New Roman" charset="0"/>
                <a:ea typeface="MS PGothic" charset="-128"/>
              </a:rPr>
              <a:t>       c.    Treat shock in burn patients by preventing heat loss; cover the patient with a blanket. </a:t>
            </a:r>
          </a:p>
        </p:txBody>
      </p:sp>
      <p:sp>
        <p:nvSpPr>
          <p:cNvPr id="2519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508C55D0-417A-654B-AADB-78C0C3D64DCA}" type="slidenum">
              <a:rPr lang="en-US" altLang="en-US" sz="1200"/>
              <a:pPr/>
              <a:t>75</a:t>
            </a:fld>
            <a:endParaRPr lang="en-US" altLang="en-US" sz="1200" dirty="0"/>
          </a:p>
        </p:txBody>
      </p:sp>
    </p:spTree>
    <p:extLst>
      <p:ext uri="{BB962C8B-B14F-4D97-AF65-F5344CB8AC3E}">
        <p14:creationId xmlns:p14="http://schemas.microsoft.com/office/powerpoint/2010/main" val="15927297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Slide Image Placeholder 1"/>
          <p:cNvSpPr>
            <a:spLocks noGrp="1" noRot="1" noChangeAspect="1" noTextEdit="1"/>
          </p:cNvSpPr>
          <p:nvPr>
            <p:ph type="sldImg"/>
          </p:nvPr>
        </p:nvSpPr>
        <p:spPr>
          <a:ln/>
        </p:spPr>
      </p:sp>
      <p:sp>
        <p:nvSpPr>
          <p:cNvPr id="2529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5.    Transport decision</a:t>
            </a:r>
          </a:p>
          <a:p>
            <a:r>
              <a:rPr lang="en-US" altLang="en-US" dirty="0">
                <a:latin typeface="Times New Roman" charset="0"/>
                <a:ea typeface="MS PGothic" charset="-128"/>
              </a:rPr>
              <a:t>       a.    Consider rapid transport for a patient who has:</a:t>
            </a:r>
          </a:p>
          <a:p>
            <a:r>
              <a:rPr lang="en-US" altLang="en-US" dirty="0">
                <a:latin typeface="Times New Roman" charset="0"/>
                <a:ea typeface="MS PGothic" charset="-128"/>
              </a:rPr>
              <a:t>              i.    An airway or breathing problem</a:t>
            </a:r>
          </a:p>
          <a:p>
            <a:r>
              <a:rPr lang="en-US" altLang="en-US" dirty="0">
                <a:latin typeface="Times New Roman" charset="0"/>
                <a:ea typeface="MS PGothic" charset="-128"/>
              </a:rPr>
              <a:t>              ii.   Significant burn injuries</a:t>
            </a:r>
          </a:p>
          <a:p>
            <a:r>
              <a:rPr lang="en-US" altLang="en-US" dirty="0">
                <a:latin typeface="Times New Roman" charset="0"/>
                <a:ea typeface="MS PGothic" charset="-128"/>
              </a:rPr>
              <a:t>              iii.  Significant external bleeding</a:t>
            </a:r>
          </a:p>
          <a:p>
            <a:r>
              <a:rPr lang="en-US" altLang="en-US" dirty="0">
                <a:latin typeface="Times New Roman" charset="0"/>
                <a:ea typeface="MS PGothic" charset="-128"/>
              </a:rPr>
              <a:t>              iv.   Signs and symptoms of internal bleeding</a:t>
            </a:r>
          </a:p>
          <a:p>
            <a:r>
              <a:rPr lang="en-US" altLang="en-US" dirty="0">
                <a:latin typeface="Times New Roman" charset="0"/>
                <a:ea typeface="MS PGothic" charset="-128"/>
              </a:rPr>
              <a:t>       b.    Consulting with ALS providers may be appropriate.</a:t>
            </a:r>
          </a:p>
        </p:txBody>
      </p:sp>
      <p:sp>
        <p:nvSpPr>
          <p:cNvPr id="2529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3FAD9076-A499-F34E-AB69-E3E6BDEB07C9}" type="slidenum">
              <a:rPr lang="en-US" altLang="en-US" sz="1200"/>
              <a:pPr/>
              <a:t>76</a:t>
            </a:fld>
            <a:endParaRPr lang="en-US" altLang="en-US" sz="1200" dirty="0"/>
          </a:p>
        </p:txBody>
      </p:sp>
    </p:spTree>
    <p:extLst>
      <p:ext uri="{BB962C8B-B14F-4D97-AF65-F5344CB8AC3E}">
        <p14:creationId xmlns:p14="http://schemas.microsoft.com/office/powerpoint/2010/main" val="113621624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Slide Image Placeholder 1"/>
          <p:cNvSpPr>
            <a:spLocks noGrp="1" noRot="1" noChangeAspect="1" noTextEdit="1"/>
          </p:cNvSpPr>
          <p:nvPr>
            <p:ph type="sldImg"/>
          </p:nvPr>
        </p:nvSpPr>
        <p:spPr>
          <a:ln/>
        </p:spPr>
      </p:sp>
      <p:sp>
        <p:nvSpPr>
          <p:cNvPr id="2539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D.    History taking</a:t>
            </a:r>
            <a:endParaRPr lang="en-US" altLang="en-US" b="1" dirty="0">
              <a:latin typeface="Times New Roman" charset="0"/>
              <a:ea typeface="MS PGothic" charset="-128"/>
            </a:endParaRPr>
          </a:p>
          <a:p>
            <a:r>
              <a:rPr lang="en-US" altLang="en-US" dirty="0">
                <a:latin typeface="Times New Roman" charset="0"/>
                <a:ea typeface="MS PGothic" charset="-128"/>
              </a:rPr>
              <a:t>       1.    Investigate the chief complaint.</a:t>
            </a:r>
          </a:p>
          <a:p>
            <a:r>
              <a:rPr lang="en-US" altLang="en-US" dirty="0">
                <a:latin typeface="Times New Roman" charset="0"/>
                <a:ea typeface="MS PGothic" charset="-128"/>
              </a:rPr>
              <a:t>              a.    Be alert for signs or symptoms of other injuries due to the MOI.</a:t>
            </a:r>
          </a:p>
          <a:p>
            <a:r>
              <a:rPr lang="en-US" altLang="en-US" dirty="0">
                <a:latin typeface="Times New Roman" charset="0"/>
                <a:ea typeface="MS PGothic" charset="-128"/>
              </a:rPr>
              <a:t>              b.    If the patient was burned in a confined space, suspect an inhalation injury. </a:t>
            </a:r>
          </a:p>
          <a:p>
            <a:r>
              <a:rPr lang="en-US" altLang="en-US" dirty="0">
                <a:latin typeface="Times New Roman" charset="0"/>
                <a:ea typeface="MS PGothic" charset="-128"/>
              </a:rPr>
              <a:t>              c.    When burns result from explosive forces, be alert for other internal injuries and fractures.</a:t>
            </a:r>
          </a:p>
          <a:p>
            <a:r>
              <a:rPr lang="en-US" altLang="en-US" dirty="0">
                <a:latin typeface="Times New Roman" charset="0"/>
                <a:ea typeface="MS PGothic" charset="-128"/>
              </a:rPr>
              <a:t>              d.    Obtain a medical history and be alert for injury-specific signs and symptoms and pertinent negatives.</a:t>
            </a:r>
          </a:p>
          <a:p>
            <a:r>
              <a:rPr lang="en-US" sz="1200" kern="1200" dirty="0">
                <a:solidFill>
                  <a:schemeClr val="tx1"/>
                </a:solidFill>
                <a:effectLst/>
                <a:latin typeface="Times New Roman" pitchFamily="18" charset="0"/>
                <a:ea typeface="MS PGothic" pitchFamily="34" charset="-128"/>
                <a:cs typeface="+mn-cs"/>
              </a:rPr>
              <a:t>         2.   SAMPLE history</a:t>
            </a:r>
          </a:p>
          <a:p>
            <a:r>
              <a:rPr lang="en-US" sz="1200" kern="1200" dirty="0">
                <a:solidFill>
                  <a:schemeClr val="tx1"/>
                </a:solidFill>
                <a:effectLst/>
                <a:latin typeface="Times New Roman" pitchFamily="18" charset="0"/>
                <a:ea typeface="MS PGothic" pitchFamily="34" charset="-128"/>
                <a:cs typeface="+mn-cs"/>
              </a:rPr>
              <a:t>              a.   Along with the SAMPLE history, ask the following questions:</a:t>
            </a:r>
          </a:p>
          <a:p>
            <a:r>
              <a:rPr lang="en-US" sz="1200" kern="1200" dirty="0">
                <a:solidFill>
                  <a:schemeClr val="tx1"/>
                </a:solidFill>
                <a:effectLst/>
                <a:latin typeface="Times New Roman" pitchFamily="18" charset="0"/>
                <a:ea typeface="MS PGothic" pitchFamily="34" charset="-128"/>
                <a:cs typeface="+mn-cs"/>
              </a:rPr>
              <a:t>                    </a:t>
            </a:r>
            <a:r>
              <a:rPr lang="en-US" sz="1200" kern="1200" dirty="0" err="1">
                <a:solidFill>
                  <a:schemeClr val="tx1"/>
                </a:solidFill>
                <a:effectLst/>
                <a:latin typeface="Times New Roman" pitchFamily="18" charset="0"/>
                <a:ea typeface="MS PGothic" pitchFamily="34" charset="-128"/>
                <a:cs typeface="+mn-cs"/>
              </a:rPr>
              <a:t>i.</a:t>
            </a:r>
            <a:r>
              <a:rPr lang="en-US" sz="1200" kern="1200" baseline="0" dirty="0">
                <a:solidFill>
                  <a:schemeClr val="tx1"/>
                </a:solidFill>
                <a:effectLst/>
                <a:latin typeface="Times New Roman" pitchFamily="18" charset="0"/>
                <a:ea typeface="MS PGothic" pitchFamily="34" charset="-128"/>
                <a:cs typeface="+mn-cs"/>
              </a:rPr>
              <a:t>  </a:t>
            </a:r>
            <a:r>
              <a:rPr lang="en-US" sz="1200" kern="1200" dirty="0">
                <a:solidFill>
                  <a:schemeClr val="tx1"/>
                </a:solidFill>
                <a:effectLst/>
                <a:latin typeface="Times New Roman" pitchFamily="18" charset="0"/>
                <a:ea typeface="MS PGothic" pitchFamily="34" charset="-128"/>
                <a:cs typeface="+mn-cs"/>
              </a:rPr>
              <a:t>Are you having any difficulty breathing?</a:t>
            </a:r>
          </a:p>
          <a:p>
            <a:r>
              <a:rPr lang="en-US" sz="1200" kern="1200" dirty="0">
                <a:solidFill>
                  <a:schemeClr val="tx1"/>
                </a:solidFill>
                <a:effectLst/>
                <a:latin typeface="Times New Roman" pitchFamily="18" charset="0"/>
                <a:ea typeface="MS PGothic" pitchFamily="34" charset="-128"/>
                <a:cs typeface="+mn-cs"/>
              </a:rPr>
              <a:t>                    </a:t>
            </a:r>
            <a:r>
              <a:rPr lang="en-US" sz="1200" kern="1200" dirty="0" err="1">
                <a:solidFill>
                  <a:schemeClr val="tx1"/>
                </a:solidFill>
                <a:effectLst/>
                <a:latin typeface="Times New Roman" pitchFamily="18" charset="0"/>
                <a:ea typeface="MS PGothic" pitchFamily="34" charset="-128"/>
                <a:cs typeface="+mn-cs"/>
              </a:rPr>
              <a:t>ii.</a:t>
            </a:r>
            <a:r>
              <a:rPr lang="en-US" sz="1200" kern="1200" baseline="0" dirty="0">
                <a:solidFill>
                  <a:schemeClr val="tx1"/>
                </a:solidFill>
                <a:effectLst/>
                <a:latin typeface="Times New Roman" pitchFamily="18" charset="0"/>
                <a:ea typeface="MS PGothic" pitchFamily="34" charset="-128"/>
                <a:cs typeface="+mn-cs"/>
              </a:rPr>
              <a:t>  </a:t>
            </a:r>
            <a:r>
              <a:rPr lang="en-US" sz="1200" kern="1200" dirty="0">
                <a:solidFill>
                  <a:schemeClr val="tx1"/>
                </a:solidFill>
                <a:effectLst/>
                <a:latin typeface="Times New Roman" pitchFamily="18" charset="0"/>
                <a:ea typeface="MS PGothic" pitchFamily="34" charset="-128"/>
                <a:cs typeface="+mn-cs"/>
              </a:rPr>
              <a:t>Are you having any difficulty swallowing?</a:t>
            </a:r>
          </a:p>
          <a:p>
            <a:r>
              <a:rPr lang="en-US" sz="1200" kern="1200" dirty="0">
                <a:solidFill>
                  <a:schemeClr val="tx1"/>
                </a:solidFill>
                <a:effectLst/>
                <a:latin typeface="Times New Roman" pitchFamily="18" charset="0"/>
                <a:ea typeface="MS PGothic" pitchFamily="34" charset="-128"/>
                <a:cs typeface="+mn-cs"/>
              </a:rPr>
              <a:t>                    iii.</a:t>
            </a:r>
            <a:r>
              <a:rPr lang="en-US" sz="1200" kern="1200" baseline="0" dirty="0">
                <a:solidFill>
                  <a:schemeClr val="tx1"/>
                </a:solidFill>
                <a:effectLst/>
                <a:latin typeface="Times New Roman" pitchFamily="18" charset="0"/>
                <a:ea typeface="MS PGothic" pitchFamily="34" charset="-128"/>
                <a:cs typeface="+mn-cs"/>
              </a:rPr>
              <a:t>  </a:t>
            </a:r>
            <a:r>
              <a:rPr lang="en-US" sz="1200" kern="1200" dirty="0">
                <a:solidFill>
                  <a:schemeClr val="tx1"/>
                </a:solidFill>
                <a:effectLst/>
                <a:latin typeface="Times New Roman" pitchFamily="18" charset="0"/>
                <a:ea typeface="MS PGothic" pitchFamily="34" charset="-128"/>
                <a:cs typeface="+mn-cs"/>
              </a:rPr>
              <a:t>Are you having any pain?</a:t>
            </a:r>
          </a:p>
          <a:p>
            <a:r>
              <a:rPr lang="en-US" sz="1200" kern="1200" dirty="0">
                <a:solidFill>
                  <a:schemeClr val="tx1"/>
                </a:solidFill>
                <a:effectLst/>
                <a:latin typeface="Times New Roman" pitchFamily="18" charset="0"/>
                <a:ea typeface="MS PGothic" pitchFamily="34" charset="-128"/>
                <a:cs typeface="+mn-cs"/>
              </a:rPr>
              <a:t>              b.   Check whether the patient has an emergency medical identification device.</a:t>
            </a:r>
          </a:p>
          <a:p>
            <a:endParaRPr lang="en-US" altLang="en-US" dirty="0">
              <a:latin typeface="Times New Roman" charset="0"/>
              <a:ea typeface="MS PGothic" charset="-128"/>
            </a:endParaRPr>
          </a:p>
          <a:p>
            <a:r>
              <a:rPr lang="en-US" altLang="en-US" dirty="0">
                <a:latin typeface="Times New Roman" charset="0"/>
                <a:ea typeface="MS PGothic" charset="-128"/>
              </a:rPr>
              <a:t>		</a:t>
            </a:r>
          </a:p>
        </p:txBody>
      </p:sp>
      <p:sp>
        <p:nvSpPr>
          <p:cNvPr id="2539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FB9D3340-DCFD-5545-A12A-214578207368}" type="slidenum">
              <a:rPr lang="en-US" altLang="en-US" sz="1200"/>
              <a:pPr/>
              <a:t>77</a:t>
            </a:fld>
            <a:endParaRPr lang="en-US" altLang="en-US" sz="1200" dirty="0"/>
          </a:p>
        </p:txBody>
      </p:sp>
    </p:spTree>
    <p:extLst>
      <p:ext uri="{BB962C8B-B14F-4D97-AF65-F5344CB8AC3E}">
        <p14:creationId xmlns:p14="http://schemas.microsoft.com/office/powerpoint/2010/main" val="96179017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Slide Image Placeholder 1"/>
          <p:cNvSpPr>
            <a:spLocks noGrp="1" noRot="1" noChangeAspect="1" noTextEdit="1"/>
          </p:cNvSpPr>
          <p:nvPr>
            <p:ph type="sldImg"/>
          </p:nvPr>
        </p:nvSpPr>
        <p:spPr>
          <a:ln/>
        </p:spPr>
      </p:sp>
      <p:sp>
        <p:nvSpPr>
          <p:cNvPr id="2560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2.    SAMPLE history</a:t>
            </a:r>
          </a:p>
          <a:p>
            <a:r>
              <a:rPr lang="en-US" altLang="en-US" dirty="0">
                <a:latin typeface="Times New Roman" charset="0"/>
                <a:ea typeface="MS PGothic" charset="-128"/>
              </a:rPr>
              <a:t>       a.    Along with the SAMPLE history, ask the following questions:</a:t>
            </a:r>
          </a:p>
          <a:p>
            <a:r>
              <a:rPr lang="en-US" altLang="en-US" dirty="0">
                <a:latin typeface="Times New Roman" charset="0"/>
                <a:ea typeface="MS PGothic" charset="-128"/>
              </a:rPr>
              <a:t>              i.    Are you having any difficulty breathing?</a:t>
            </a:r>
          </a:p>
          <a:p>
            <a:r>
              <a:rPr lang="en-US" altLang="en-US" dirty="0">
                <a:latin typeface="Times New Roman" charset="0"/>
                <a:ea typeface="MS PGothic" charset="-128"/>
              </a:rPr>
              <a:t>              ii.   Are you having any difficulty swallowing?</a:t>
            </a:r>
          </a:p>
          <a:p>
            <a:r>
              <a:rPr lang="en-US" altLang="en-US" dirty="0">
                <a:latin typeface="Times New Roman" charset="0"/>
                <a:ea typeface="MS PGothic" charset="-128"/>
              </a:rPr>
              <a:t>              iii.   Are you having any pain?</a:t>
            </a:r>
          </a:p>
          <a:p>
            <a:r>
              <a:rPr lang="en-US" altLang="en-US" dirty="0">
                <a:latin typeface="Times New Roman" charset="0"/>
                <a:ea typeface="MS PGothic" charset="-128"/>
              </a:rPr>
              <a:t>       b.    Check whether the patient has an emergency medical identification device.</a:t>
            </a:r>
          </a:p>
        </p:txBody>
      </p:sp>
      <p:sp>
        <p:nvSpPr>
          <p:cNvPr id="2560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CDC5EB80-3FB6-6C4D-83A1-D570BFF5144B}" type="slidenum">
              <a:rPr lang="en-US" altLang="en-US" sz="1200"/>
              <a:pPr/>
              <a:t>78</a:t>
            </a:fld>
            <a:endParaRPr lang="en-US" altLang="en-US" sz="1200" dirty="0"/>
          </a:p>
        </p:txBody>
      </p:sp>
    </p:spTree>
    <p:extLst>
      <p:ext uri="{BB962C8B-B14F-4D97-AF65-F5344CB8AC3E}">
        <p14:creationId xmlns:p14="http://schemas.microsoft.com/office/powerpoint/2010/main" val="133066643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Slide Image Placeholder 1"/>
          <p:cNvSpPr>
            <a:spLocks noGrp="1" noRot="1" noChangeAspect="1" noTextEdit="1"/>
          </p:cNvSpPr>
          <p:nvPr>
            <p:ph type="sldImg"/>
          </p:nvPr>
        </p:nvSpPr>
        <p:spPr>
          <a:ln/>
        </p:spPr>
      </p:sp>
      <p:sp>
        <p:nvSpPr>
          <p:cNvPr id="2570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E.    Secondary assessment</a:t>
            </a:r>
            <a:endParaRPr lang="en-US" altLang="en-US" b="1" dirty="0">
              <a:latin typeface="Times New Roman" charset="0"/>
              <a:ea typeface="MS PGothic" charset="-128"/>
            </a:endParaRPr>
          </a:p>
          <a:p>
            <a:r>
              <a:rPr lang="en-US" altLang="en-US" dirty="0">
                <a:latin typeface="Times New Roman" charset="0"/>
                <a:ea typeface="MS PGothic" charset="-128"/>
              </a:rPr>
              <a:t>       1.    Physical examination</a:t>
            </a:r>
          </a:p>
          <a:p>
            <a:r>
              <a:rPr lang="en-US" altLang="en-US" dirty="0">
                <a:latin typeface="Times New Roman" charset="0"/>
                <a:ea typeface="MS PGothic" charset="-128"/>
              </a:rPr>
              <a:t>              a.    Perform an exam of the entire body.</a:t>
            </a:r>
          </a:p>
          <a:p>
            <a:r>
              <a:rPr lang="en-US" altLang="en-US" dirty="0">
                <a:latin typeface="Times New Roman" charset="0"/>
                <a:ea typeface="MS PGothic" charset="-128"/>
              </a:rPr>
              <a:t>              b.    Assess the patient from head to toe looking for DCAP-BTLS.</a:t>
            </a:r>
          </a:p>
          <a:p>
            <a:r>
              <a:rPr lang="en-US" altLang="en-US" dirty="0">
                <a:latin typeface="Times New Roman" charset="0"/>
                <a:ea typeface="MS PGothic" charset="-128"/>
              </a:rPr>
              <a:t>              c.    Make a rough estimate, using the rule of nines, of the extent of the burned area.</a:t>
            </a:r>
          </a:p>
          <a:p>
            <a:r>
              <a:rPr lang="en-US" altLang="en-US" dirty="0">
                <a:latin typeface="Times New Roman" charset="0"/>
                <a:ea typeface="MS PGothic" charset="-128"/>
              </a:rPr>
              <a:t>              d.    Determine the classification of the burns that the victim has sustained.</a:t>
            </a:r>
          </a:p>
          <a:p>
            <a:r>
              <a:rPr lang="en-US" altLang="en-US" dirty="0">
                <a:latin typeface="Times New Roman" charset="0"/>
                <a:ea typeface="MS PGothic" charset="-128"/>
              </a:rPr>
              <a:t>              e.    Determine the severity of the burns.</a:t>
            </a:r>
          </a:p>
          <a:p>
            <a:r>
              <a:rPr lang="en-US" altLang="en-US" dirty="0">
                <a:latin typeface="Times New Roman" charset="0"/>
                <a:ea typeface="MS PGothic" charset="-128"/>
              </a:rPr>
              <a:t>              f.     Package the patient for transport based on your findings.</a:t>
            </a:r>
          </a:p>
        </p:txBody>
      </p:sp>
      <p:sp>
        <p:nvSpPr>
          <p:cNvPr id="2570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C87611A5-73EB-5A4C-BD19-CA084F740A63}" type="slidenum">
              <a:rPr lang="en-US" altLang="en-US" sz="1200"/>
              <a:pPr/>
              <a:t>79</a:t>
            </a:fld>
            <a:endParaRPr lang="en-US" altLang="en-US" sz="1200" dirty="0"/>
          </a:p>
        </p:txBody>
      </p:sp>
    </p:spTree>
    <p:extLst>
      <p:ext uri="{BB962C8B-B14F-4D97-AF65-F5344CB8AC3E}">
        <p14:creationId xmlns:p14="http://schemas.microsoft.com/office/powerpoint/2010/main" val="61603957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Slide Image Placeholder 1"/>
          <p:cNvSpPr>
            <a:spLocks noGrp="1" noRot="1" noChangeAspect="1" noTextEdit="1"/>
          </p:cNvSpPr>
          <p:nvPr>
            <p:ph type="sldImg"/>
          </p:nvPr>
        </p:nvSpPr>
        <p:spPr>
          <a:ln/>
        </p:spPr>
      </p:sp>
      <p:sp>
        <p:nvSpPr>
          <p:cNvPr id="2580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sz="1200" kern="1200" dirty="0">
                <a:solidFill>
                  <a:schemeClr val="tx1"/>
                </a:solidFill>
                <a:effectLst/>
                <a:latin typeface="Times New Roman" pitchFamily="18" charset="0"/>
                <a:ea typeface="MS PGothic" pitchFamily="34" charset="-128"/>
                <a:cs typeface="+mn-cs"/>
              </a:rPr>
              <a:t>2.     Vital signs</a:t>
            </a:r>
          </a:p>
          <a:p>
            <a:r>
              <a:rPr lang="en-US" sz="1200" kern="1200" dirty="0">
                <a:solidFill>
                  <a:schemeClr val="tx1"/>
                </a:solidFill>
                <a:effectLst/>
                <a:latin typeface="Times New Roman" pitchFamily="18" charset="0"/>
                <a:ea typeface="MS PGothic" pitchFamily="34" charset="-128"/>
                <a:cs typeface="+mn-cs"/>
              </a:rPr>
              <a:t>        a.   Obtaining an early set of vital signs will indicate how the patient is tolerating his or her injuries.</a:t>
            </a:r>
          </a:p>
          <a:p>
            <a:r>
              <a:rPr lang="en-US" sz="1200" kern="1200" dirty="0">
                <a:solidFill>
                  <a:schemeClr val="tx1"/>
                </a:solidFill>
                <a:effectLst/>
                <a:latin typeface="Times New Roman" pitchFamily="18" charset="0"/>
                <a:ea typeface="MS PGothic" pitchFamily="34" charset="-128"/>
                <a:cs typeface="+mn-cs"/>
              </a:rPr>
              <a:t>        b.   Monitoring devices</a:t>
            </a:r>
          </a:p>
          <a:p>
            <a:r>
              <a:rPr lang="en-US" sz="1200" kern="1200" dirty="0">
                <a:solidFill>
                  <a:schemeClr val="tx1"/>
                </a:solidFill>
                <a:effectLst/>
                <a:latin typeface="Times New Roman" pitchFamily="18" charset="0"/>
                <a:ea typeface="MS PGothic" pitchFamily="34" charset="-128"/>
                <a:cs typeface="+mn-cs"/>
              </a:rPr>
              <a:t>              i.   Oxygen saturation monitor</a:t>
            </a:r>
          </a:p>
          <a:p>
            <a:r>
              <a:rPr lang="en-US" sz="1200" kern="1200" dirty="0">
                <a:solidFill>
                  <a:schemeClr val="tx1"/>
                </a:solidFill>
                <a:effectLst/>
                <a:latin typeface="Times New Roman" pitchFamily="18" charset="0"/>
                <a:ea typeface="MS PGothic" pitchFamily="34" charset="-128"/>
                <a:cs typeface="+mn-cs"/>
              </a:rPr>
              <a:t>              ii.   Carbon monoxide monitor</a:t>
            </a:r>
          </a:p>
          <a:p>
            <a:endParaRPr lang="en-US" altLang="en-US" dirty="0">
              <a:latin typeface="Times New Roman" charset="0"/>
              <a:ea typeface="MS PGothic" charset="-128"/>
            </a:endParaRPr>
          </a:p>
        </p:txBody>
      </p:sp>
      <p:sp>
        <p:nvSpPr>
          <p:cNvPr id="2580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2575B367-2064-554D-B35A-F36D43F5FE84}" type="slidenum">
              <a:rPr lang="en-US" altLang="en-US" sz="1200"/>
              <a:pPr/>
              <a:t>80</a:t>
            </a:fld>
            <a:endParaRPr lang="en-US" altLang="en-US" sz="1200" dirty="0"/>
          </a:p>
        </p:txBody>
      </p:sp>
    </p:spTree>
    <p:extLst>
      <p:ext uri="{BB962C8B-B14F-4D97-AF65-F5344CB8AC3E}">
        <p14:creationId xmlns:p14="http://schemas.microsoft.com/office/powerpoint/2010/main" val="7584412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Slide Image Placeholder 1"/>
          <p:cNvSpPr>
            <a:spLocks noGrp="1" noRot="1" noChangeAspect="1" noTextEdit="1"/>
          </p:cNvSpPr>
          <p:nvPr>
            <p:ph type="sldImg"/>
          </p:nvPr>
        </p:nvSpPr>
        <p:spPr>
          <a:ln/>
        </p:spPr>
      </p:sp>
      <p:sp>
        <p:nvSpPr>
          <p:cNvPr id="176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II. The Anatomy and Physiology of the Skin</a:t>
            </a:r>
          </a:p>
          <a:p>
            <a:r>
              <a:rPr lang="en-US" altLang="en-US" dirty="0">
                <a:latin typeface="Times New Roman" charset="0"/>
                <a:ea typeface="MS PGothic" charset="-128"/>
              </a:rPr>
              <a:t>A.    The skin is the body</a:t>
            </a:r>
            <a:r>
              <a:rPr lang="ja-JP" altLang="en-US" dirty="0">
                <a:latin typeface="Times New Roman" charset="0"/>
                <a:ea typeface="MS PGothic" charset="-128"/>
              </a:rPr>
              <a:t>’</a:t>
            </a:r>
            <a:r>
              <a:rPr lang="en-US" altLang="ja-JP" dirty="0">
                <a:latin typeface="Times New Roman" charset="0"/>
                <a:ea typeface="MS PGothic" charset="-128"/>
              </a:rPr>
              <a:t>s first line of defense against external forces and infection.</a:t>
            </a:r>
            <a:endParaRPr lang="en-US" altLang="ja-JP" b="1" dirty="0">
              <a:latin typeface="Times New Roman" charset="0"/>
              <a:ea typeface="MS PGothic" charset="-128"/>
            </a:endParaRPr>
          </a:p>
          <a:p>
            <a:r>
              <a:rPr lang="en-US" altLang="en-US" dirty="0">
                <a:latin typeface="Times New Roman" charset="0"/>
                <a:ea typeface="MS PGothic" charset="-128"/>
              </a:rPr>
              <a:t>        1.    It is the largest organ in the body.</a:t>
            </a:r>
          </a:p>
          <a:p>
            <a:r>
              <a:rPr lang="en-US" altLang="en-US" dirty="0">
                <a:latin typeface="Times New Roman" charset="0"/>
                <a:ea typeface="MS PGothic" charset="-128"/>
              </a:rPr>
              <a:t>        2.    It is relatively tough, but still susceptible to injury.</a:t>
            </a:r>
          </a:p>
          <a:p>
            <a:r>
              <a:rPr lang="en-US" altLang="en-US" dirty="0">
                <a:latin typeface="Times New Roman" charset="0"/>
                <a:ea typeface="MS PGothic" charset="-128"/>
              </a:rPr>
              <a:t>               a.    Injuries may expose blood vessels, nerves, and bones.</a:t>
            </a:r>
          </a:p>
          <a:p>
            <a:endParaRPr lang="en-US" altLang="en-US" dirty="0">
              <a:latin typeface="Times New Roman" charset="0"/>
              <a:ea typeface="MS PGothic" charset="-128"/>
            </a:endParaRPr>
          </a:p>
        </p:txBody>
      </p:sp>
      <p:sp>
        <p:nvSpPr>
          <p:cNvPr id="176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4A240D3F-C752-7644-8FA3-71A00C866F24}" type="slidenum">
              <a:rPr lang="en-US" altLang="en-US" sz="1200"/>
              <a:pPr/>
              <a:t>9</a:t>
            </a:fld>
            <a:endParaRPr lang="en-US" altLang="en-US" sz="1200" dirty="0"/>
          </a:p>
        </p:txBody>
      </p:sp>
    </p:spTree>
    <p:extLst>
      <p:ext uri="{BB962C8B-B14F-4D97-AF65-F5344CB8AC3E}">
        <p14:creationId xmlns:p14="http://schemas.microsoft.com/office/powerpoint/2010/main" val="7187786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Slide Image Placeholder 1"/>
          <p:cNvSpPr>
            <a:spLocks noGrp="1" noRot="1" noChangeAspect="1" noTextEdit="1"/>
          </p:cNvSpPr>
          <p:nvPr>
            <p:ph type="sldImg"/>
          </p:nvPr>
        </p:nvSpPr>
        <p:spPr>
          <a:ln/>
        </p:spPr>
      </p:sp>
      <p:sp>
        <p:nvSpPr>
          <p:cNvPr id="2590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F.    Reassessment</a:t>
            </a:r>
            <a:endParaRPr lang="en-US" altLang="en-US" b="1" dirty="0">
              <a:latin typeface="Times New Roman" charset="0"/>
              <a:ea typeface="MS PGothic" charset="-128"/>
            </a:endParaRPr>
          </a:p>
          <a:p>
            <a:r>
              <a:rPr lang="en-US" sz="1200" kern="1200" dirty="0">
                <a:solidFill>
                  <a:schemeClr val="tx1"/>
                </a:solidFill>
                <a:effectLst/>
                <a:latin typeface="Times New Roman" charset="0"/>
                <a:ea typeface="MS PGothic" charset="-128"/>
                <a:cs typeface="+mn-cs"/>
              </a:rPr>
              <a:t>       </a:t>
            </a:r>
            <a:r>
              <a:rPr lang="en-US" sz="1200" kern="1200" dirty="0">
                <a:solidFill>
                  <a:schemeClr val="tx1"/>
                </a:solidFill>
                <a:effectLst/>
                <a:latin typeface="Times New Roman" pitchFamily="18" charset="0"/>
                <a:ea typeface="MS PGothic" pitchFamily="34" charset="-128"/>
                <a:cs typeface="+mn-cs"/>
              </a:rPr>
              <a:t>1.    Reassess the patient and reevaluate interventions and treatments. </a:t>
            </a:r>
          </a:p>
        </p:txBody>
      </p:sp>
      <p:sp>
        <p:nvSpPr>
          <p:cNvPr id="2590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C59BB81F-3BB8-0B47-825C-215EC4B8ADCB}" type="slidenum">
              <a:rPr lang="en-US" altLang="en-US" sz="1200"/>
              <a:pPr/>
              <a:t>81</a:t>
            </a:fld>
            <a:endParaRPr lang="en-US" altLang="en-US" sz="1200" dirty="0"/>
          </a:p>
        </p:txBody>
      </p:sp>
    </p:spTree>
    <p:extLst>
      <p:ext uri="{BB962C8B-B14F-4D97-AF65-F5344CB8AC3E}">
        <p14:creationId xmlns:p14="http://schemas.microsoft.com/office/powerpoint/2010/main" val="180620682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Slide Image Placeholder 1"/>
          <p:cNvSpPr>
            <a:spLocks noGrp="1" noRot="1" noChangeAspect="1" noTextEdit="1"/>
          </p:cNvSpPr>
          <p:nvPr>
            <p:ph type="sldImg"/>
          </p:nvPr>
        </p:nvSpPr>
        <p:spPr>
          <a:ln/>
        </p:spPr>
      </p:sp>
      <p:sp>
        <p:nvSpPr>
          <p:cNvPr id="2600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sz="1200" kern="1200" dirty="0">
                <a:solidFill>
                  <a:schemeClr val="tx1"/>
                </a:solidFill>
                <a:effectLst/>
                <a:latin typeface="Times New Roman" pitchFamily="18" charset="0"/>
                <a:ea typeface="MS PGothic" pitchFamily="34" charset="-128"/>
                <a:cs typeface="+mn-cs"/>
              </a:rPr>
              <a:t>1.    Reassess the patient and reevaluate interventions and treatments. </a:t>
            </a:r>
          </a:p>
        </p:txBody>
      </p:sp>
      <p:sp>
        <p:nvSpPr>
          <p:cNvPr id="2601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B6E05271-5F6D-0E43-908A-B007154F7128}" type="slidenum">
              <a:rPr lang="en-US" altLang="en-US" sz="1200"/>
              <a:pPr/>
              <a:t>82</a:t>
            </a:fld>
            <a:endParaRPr lang="en-US" altLang="en-US" sz="1200" dirty="0"/>
          </a:p>
        </p:txBody>
      </p:sp>
    </p:spTree>
    <p:extLst>
      <p:ext uri="{BB962C8B-B14F-4D97-AF65-F5344CB8AC3E}">
        <p14:creationId xmlns:p14="http://schemas.microsoft.com/office/powerpoint/2010/main" val="8924016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Slide Image Placeholder 1"/>
          <p:cNvSpPr>
            <a:spLocks noGrp="1" noRot="1" noChangeAspect="1" noTextEdit="1"/>
          </p:cNvSpPr>
          <p:nvPr>
            <p:ph type="sldImg"/>
          </p:nvPr>
        </p:nvSpPr>
        <p:spPr>
          <a:ln/>
        </p:spPr>
      </p:sp>
      <p:sp>
        <p:nvSpPr>
          <p:cNvPr id="2611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3.    Communication and documentation</a:t>
            </a:r>
          </a:p>
          <a:p>
            <a:r>
              <a:rPr lang="en-US" altLang="en-US" dirty="0">
                <a:latin typeface="Times New Roman" charset="0"/>
                <a:ea typeface="MS PGothic" charset="-128"/>
              </a:rPr>
              <a:t>       a.    Provide hospital personnel with a description of how the burn occurred.</a:t>
            </a:r>
          </a:p>
          <a:p>
            <a:r>
              <a:rPr lang="en-US" altLang="en-US" dirty="0">
                <a:latin typeface="Times New Roman" charset="0"/>
                <a:ea typeface="MS PGothic" charset="-128"/>
              </a:rPr>
              <a:t>       b.    Describe the extent of the burns:</a:t>
            </a:r>
          </a:p>
          <a:p>
            <a:r>
              <a:rPr lang="en-US" altLang="en-US" dirty="0">
                <a:latin typeface="Times New Roman" charset="0"/>
                <a:ea typeface="MS PGothic" charset="-128"/>
              </a:rPr>
              <a:t>               i.    Amount of body surface area involved</a:t>
            </a:r>
          </a:p>
          <a:p>
            <a:r>
              <a:rPr lang="en-US" altLang="en-US" dirty="0">
                <a:latin typeface="Times New Roman" charset="0"/>
                <a:ea typeface="MS PGothic" charset="-128"/>
              </a:rPr>
              <a:t>               ii.   Depth of the burn</a:t>
            </a:r>
          </a:p>
          <a:p>
            <a:r>
              <a:rPr lang="en-US" altLang="en-US" dirty="0">
                <a:latin typeface="Times New Roman" charset="0"/>
                <a:ea typeface="MS PGothic" charset="-128"/>
              </a:rPr>
              <a:t>               iii.  Location of the burn</a:t>
            </a:r>
          </a:p>
          <a:p>
            <a:r>
              <a:rPr lang="en-US" altLang="en-US" dirty="0">
                <a:latin typeface="Times New Roman" charset="0"/>
                <a:ea typeface="MS PGothic" charset="-128"/>
              </a:rPr>
              <a:t>       </a:t>
            </a:r>
            <a:r>
              <a:rPr lang="en-US" altLang="en-US" dirty="0" err="1">
                <a:latin typeface="Times New Roman" charset="0"/>
                <a:ea typeface="MS PGothic" charset="-128"/>
              </a:rPr>
              <a:t>c.</a:t>
            </a:r>
            <a:r>
              <a:rPr lang="en-US" altLang="en-US" dirty="0">
                <a:latin typeface="Times New Roman" charset="0"/>
                <a:ea typeface="MS PGothic" charset="-128"/>
              </a:rPr>
              <a:t>    If special areas are involved, they should be specifically mentioned and documented.</a:t>
            </a:r>
          </a:p>
        </p:txBody>
      </p:sp>
      <p:sp>
        <p:nvSpPr>
          <p:cNvPr id="2611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5ECC780C-2F19-774E-85C0-E63867B76FC0}" type="slidenum">
              <a:rPr lang="en-US" altLang="en-US" sz="1200"/>
              <a:pPr/>
              <a:t>83</a:t>
            </a:fld>
            <a:endParaRPr lang="en-US" altLang="en-US" sz="1200" dirty="0"/>
          </a:p>
        </p:txBody>
      </p:sp>
    </p:spTree>
    <p:extLst>
      <p:ext uri="{BB962C8B-B14F-4D97-AF65-F5344CB8AC3E}">
        <p14:creationId xmlns:p14="http://schemas.microsoft.com/office/powerpoint/2010/main" val="91593477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Slide Image Placeholder 1"/>
          <p:cNvSpPr>
            <a:spLocks noGrp="1" noRot="1" noChangeAspect="1" noTextEdit="1"/>
          </p:cNvSpPr>
          <p:nvPr>
            <p:ph type="sldImg"/>
          </p:nvPr>
        </p:nvSpPr>
        <p:spPr>
          <a:ln/>
        </p:spPr>
      </p:sp>
      <p:sp>
        <p:nvSpPr>
          <p:cNvPr id="262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IX. Emergency Medical Care for Burns</a:t>
            </a:r>
          </a:p>
          <a:p>
            <a:r>
              <a:rPr lang="en-US" altLang="en-US" dirty="0">
                <a:latin typeface="Times New Roman" charset="0"/>
                <a:ea typeface="MS PGothic" charset="-128"/>
              </a:rPr>
              <a:t>A.    Your first responsibility in caring for a patient with a burn is to stop the burning process and prevent additional injury.</a:t>
            </a:r>
            <a:endParaRPr lang="en-US" altLang="en-US" b="1" dirty="0">
              <a:latin typeface="Times New Roman" charset="0"/>
              <a:ea typeface="MS PGothic" charset="-128"/>
            </a:endParaRPr>
          </a:p>
          <a:p>
            <a:r>
              <a:rPr lang="en-US" altLang="en-US" dirty="0">
                <a:latin typeface="Times New Roman" charset="0"/>
                <a:ea typeface="MS PGothic" charset="-128"/>
              </a:rPr>
              <a:t>B.    When caring for a burn patient, follow the steps in Skill Drill 27-2.</a:t>
            </a:r>
            <a:endParaRPr lang="en-US" altLang="en-US" b="1" dirty="0">
              <a:latin typeface="Times New Roman" charset="0"/>
              <a:ea typeface="MS PGothic" charset="-128"/>
            </a:endParaRPr>
          </a:p>
        </p:txBody>
      </p:sp>
      <p:sp>
        <p:nvSpPr>
          <p:cNvPr id="262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707C28E3-4C93-5547-97EC-7BC320DF6999}" type="slidenum">
              <a:rPr lang="en-US" altLang="en-US" sz="1200"/>
              <a:pPr/>
              <a:t>84</a:t>
            </a:fld>
            <a:endParaRPr lang="en-US" altLang="en-US" sz="1200" dirty="0"/>
          </a:p>
        </p:txBody>
      </p:sp>
    </p:spTree>
    <p:extLst>
      <p:ext uri="{BB962C8B-B14F-4D97-AF65-F5344CB8AC3E}">
        <p14:creationId xmlns:p14="http://schemas.microsoft.com/office/powerpoint/2010/main" val="95301534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Slide Image Placeholder 1"/>
          <p:cNvSpPr>
            <a:spLocks noGrp="1" noRot="1" noChangeAspect="1" noTextEdit="1"/>
          </p:cNvSpPr>
          <p:nvPr>
            <p:ph type="sldImg"/>
          </p:nvPr>
        </p:nvSpPr>
        <p:spPr>
          <a:ln/>
        </p:spPr>
      </p:sp>
      <p:sp>
        <p:nvSpPr>
          <p:cNvPr id="2631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C.    Thermal burns</a:t>
            </a:r>
            <a:endParaRPr lang="en-US" altLang="en-US" b="1" dirty="0">
              <a:latin typeface="Times New Roman" charset="0"/>
              <a:ea typeface="MS PGothic" charset="-128"/>
            </a:endParaRPr>
          </a:p>
          <a:p>
            <a:r>
              <a:rPr lang="en-US" altLang="en-US" dirty="0">
                <a:latin typeface="Times New Roman" charset="0"/>
                <a:ea typeface="MS PGothic" charset="-128"/>
              </a:rPr>
              <a:t>       1.    Thermal burns are caused by heat.</a:t>
            </a:r>
          </a:p>
          <a:p>
            <a:r>
              <a:rPr lang="en-US" altLang="en-US" dirty="0">
                <a:latin typeface="Times New Roman" charset="0"/>
                <a:ea typeface="MS PGothic" charset="-128"/>
              </a:rPr>
              <a:t>       2.    Most commonly they are caused by scalds or an open flame.</a:t>
            </a:r>
          </a:p>
          <a:p>
            <a:r>
              <a:rPr lang="en-US" altLang="en-US" dirty="0">
                <a:latin typeface="Times New Roman" charset="0"/>
                <a:ea typeface="MS PGothic" charset="-128"/>
              </a:rPr>
              <a:t>              a.    A flame burn is very often a deep burn, especially if a person</a:t>
            </a:r>
            <a:r>
              <a:rPr lang="ja-JP" altLang="en-US" dirty="0">
                <a:latin typeface="Times New Roman" charset="0"/>
                <a:ea typeface="MS PGothic" charset="-128"/>
              </a:rPr>
              <a:t>’</a:t>
            </a:r>
            <a:r>
              <a:rPr lang="en-US" altLang="ja-JP" dirty="0">
                <a:latin typeface="Times New Roman" charset="0"/>
                <a:ea typeface="MS PGothic" charset="-128"/>
              </a:rPr>
              <a:t>s clothing catches fire.</a:t>
            </a:r>
          </a:p>
          <a:p>
            <a:r>
              <a:rPr lang="en-US" altLang="en-US" dirty="0">
                <a:latin typeface="Times New Roman" charset="0"/>
                <a:ea typeface="MS PGothic" charset="-128"/>
              </a:rPr>
              <a:t>              </a:t>
            </a:r>
            <a:r>
              <a:rPr lang="en-US" altLang="en-US" dirty="0" err="1">
                <a:latin typeface="Times New Roman" charset="0"/>
                <a:ea typeface="MS PGothic" charset="-128"/>
              </a:rPr>
              <a:t>b.</a:t>
            </a:r>
            <a:r>
              <a:rPr lang="en-US" altLang="en-US" dirty="0">
                <a:latin typeface="Times New Roman" charset="0"/>
                <a:ea typeface="MS PGothic" charset="-128"/>
              </a:rPr>
              <a:t>    A scald burn is most commonly seen in children and handicapped adults but can happen to anyone, particularly while cooking.</a:t>
            </a:r>
          </a:p>
          <a:p>
            <a:r>
              <a:rPr lang="en-US" altLang="en-US" dirty="0">
                <a:latin typeface="Times New Roman" charset="0"/>
                <a:ea typeface="MS PGothic" charset="-128"/>
              </a:rPr>
              <a:t>       3.    Coming in contact with hot objects produces a contact burn.</a:t>
            </a:r>
          </a:p>
          <a:p>
            <a:r>
              <a:rPr lang="en-US" altLang="en-US" dirty="0">
                <a:latin typeface="Times New Roman" charset="0"/>
                <a:ea typeface="MS PGothic" charset="-128"/>
              </a:rPr>
              <a:t>              a.    Contact burns are rarely deep unless the patient was prevented from drawing away from the hot object.</a:t>
            </a:r>
          </a:p>
        </p:txBody>
      </p:sp>
      <p:sp>
        <p:nvSpPr>
          <p:cNvPr id="2631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611283C8-F30F-1747-9D61-E971FD3D84B0}" type="slidenum">
              <a:rPr lang="en-US" altLang="en-US" sz="1200"/>
              <a:pPr/>
              <a:t>85</a:t>
            </a:fld>
            <a:endParaRPr lang="en-US" altLang="en-US" sz="1200" dirty="0"/>
          </a:p>
        </p:txBody>
      </p:sp>
    </p:spTree>
    <p:extLst>
      <p:ext uri="{BB962C8B-B14F-4D97-AF65-F5344CB8AC3E}">
        <p14:creationId xmlns:p14="http://schemas.microsoft.com/office/powerpoint/2010/main" val="139583047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Slide Image Placeholder 1"/>
          <p:cNvSpPr>
            <a:spLocks noGrp="1" noRot="1" noChangeAspect="1" noTextEdit="1"/>
          </p:cNvSpPr>
          <p:nvPr>
            <p:ph type="sldImg"/>
          </p:nvPr>
        </p:nvSpPr>
        <p:spPr>
          <a:ln/>
        </p:spPr>
      </p:sp>
      <p:sp>
        <p:nvSpPr>
          <p:cNvPr id="2641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4.    A steam burn can produce a topical (scald) burn.</a:t>
            </a:r>
          </a:p>
          <a:p>
            <a:r>
              <a:rPr lang="en-US" altLang="en-US" dirty="0">
                <a:latin typeface="Times New Roman" charset="0"/>
                <a:ea typeface="MS PGothic" charset="-128"/>
              </a:rPr>
              <a:t>       a.    Minor steam burns are common when microwaving food covered with plastic wrap.</a:t>
            </a:r>
          </a:p>
          <a:p>
            <a:r>
              <a:rPr lang="en-US" altLang="en-US" dirty="0">
                <a:latin typeface="Times New Roman" charset="0"/>
                <a:ea typeface="MS PGothic" charset="-128"/>
              </a:rPr>
              <a:t>5.    A flash burn is produced by an explosion, which may briefly expose a person to very intense heat.</a:t>
            </a:r>
          </a:p>
          <a:p>
            <a:r>
              <a:rPr lang="en-US" altLang="en-US" dirty="0">
                <a:latin typeface="Times New Roman" charset="0"/>
                <a:ea typeface="MS PGothic" charset="-128"/>
              </a:rPr>
              <a:t>       a.    Lightning strikes can also cause a flash burn.</a:t>
            </a:r>
          </a:p>
        </p:txBody>
      </p:sp>
      <p:sp>
        <p:nvSpPr>
          <p:cNvPr id="2641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EB9893FF-E48C-324A-9326-CA5F56AEF1DA}" type="slidenum">
              <a:rPr lang="en-US" altLang="en-US" sz="1200"/>
              <a:pPr/>
              <a:t>86</a:t>
            </a:fld>
            <a:endParaRPr lang="en-US" altLang="en-US" sz="1200" dirty="0"/>
          </a:p>
        </p:txBody>
      </p:sp>
    </p:spTree>
    <p:extLst>
      <p:ext uri="{BB962C8B-B14F-4D97-AF65-F5344CB8AC3E}">
        <p14:creationId xmlns:p14="http://schemas.microsoft.com/office/powerpoint/2010/main" val="61143349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Slide Image Placeholder 1"/>
          <p:cNvSpPr>
            <a:spLocks noGrp="1" noRot="1" noChangeAspect="1" noTextEdit="1"/>
          </p:cNvSpPr>
          <p:nvPr>
            <p:ph type="sldImg"/>
          </p:nvPr>
        </p:nvSpPr>
        <p:spPr>
          <a:ln/>
        </p:spPr>
      </p:sp>
      <p:sp>
        <p:nvSpPr>
          <p:cNvPr id="2652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6.    Management of thermal burns</a:t>
            </a:r>
          </a:p>
          <a:p>
            <a:r>
              <a:rPr lang="en-US" altLang="en-US" dirty="0">
                <a:latin typeface="Times New Roman" charset="0"/>
                <a:ea typeface="MS PGothic" charset="-128"/>
              </a:rPr>
              <a:t>       a.    Stop the burning source, cool the burned area if appropriate, and remove all jewelry.</a:t>
            </a:r>
          </a:p>
          <a:p>
            <a:r>
              <a:rPr lang="en-US" altLang="en-US" dirty="0">
                <a:latin typeface="Times New Roman" charset="0"/>
                <a:ea typeface="MS PGothic" charset="-128"/>
              </a:rPr>
              <a:t>       b.    Maintain a high index of suspicion for inhalation injuries.</a:t>
            </a:r>
          </a:p>
          <a:p>
            <a:r>
              <a:rPr lang="en-US" altLang="en-US" dirty="0">
                <a:latin typeface="Times New Roman" charset="0"/>
                <a:ea typeface="MS PGothic" charset="-128"/>
              </a:rPr>
              <a:t>       c.    Increased exposure time will increase damage to the patient.</a:t>
            </a:r>
          </a:p>
          <a:p>
            <a:r>
              <a:rPr lang="en-US" altLang="en-US" dirty="0">
                <a:latin typeface="Times New Roman" charset="0"/>
                <a:ea typeface="MS PGothic" charset="-128"/>
              </a:rPr>
              <a:t>       d.    The larger the burn, the more likely the patient will be susceptible to hypothermia and/or hypovolemia.</a:t>
            </a:r>
          </a:p>
          <a:p>
            <a:r>
              <a:rPr lang="en-US" altLang="en-US" dirty="0">
                <a:latin typeface="Times New Roman" charset="0"/>
                <a:ea typeface="MS PGothic" charset="-128"/>
              </a:rPr>
              <a:t>       e.    All patients with large surface burns should have a dry sterile dressing applied.</a:t>
            </a:r>
          </a:p>
        </p:txBody>
      </p:sp>
      <p:sp>
        <p:nvSpPr>
          <p:cNvPr id="2652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3C5CC015-7566-B74F-BEF7-0F8190F0ABAD}" type="slidenum">
              <a:rPr lang="en-US" altLang="en-US" sz="1200"/>
              <a:pPr/>
              <a:t>87</a:t>
            </a:fld>
            <a:endParaRPr lang="en-US" altLang="en-US" sz="1200" dirty="0"/>
          </a:p>
        </p:txBody>
      </p:sp>
    </p:spTree>
    <p:extLst>
      <p:ext uri="{BB962C8B-B14F-4D97-AF65-F5344CB8AC3E}">
        <p14:creationId xmlns:p14="http://schemas.microsoft.com/office/powerpoint/2010/main" val="65353318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Slide Image Placeholder 1"/>
          <p:cNvSpPr>
            <a:spLocks noGrp="1" noRot="1" noChangeAspect="1" noTextEdit="1"/>
          </p:cNvSpPr>
          <p:nvPr>
            <p:ph type="sldImg"/>
          </p:nvPr>
        </p:nvSpPr>
        <p:spPr>
          <a:ln/>
        </p:spPr>
      </p:sp>
      <p:sp>
        <p:nvSpPr>
          <p:cNvPr id="2662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D.    Inhalation burns</a:t>
            </a:r>
            <a:endParaRPr lang="en-US" altLang="en-US" b="1" dirty="0">
              <a:latin typeface="Times New Roman" charset="0"/>
              <a:ea typeface="MS PGothic" charset="-128"/>
            </a:endParaRPr>
          </a:p>
          <a:p>
            <a:r>
              <a:rPr lang="en-US" altLang="en-US" dirty="0">
                <a:latin typeface="Times New Roman" charset="0"/>
                <a:ea typeface="MS PGothic" charset="-128"/>
              </a:rPr>
              <a:t>       1.    Inhalation injuries can occur when burning takes place in enclosed spaces without ventilation.</a:t>
            </a:r>
          </a:p>
          <a:p>
            <a:r>
              <a:rPr lang="en-US" altLang="en-US" dirty="0">
                <a:latin typeface="Times New Roman" charset="0"/>
                <a:ea typeface="MS PGothic" charset="-128"/>
              </a:rPr>
              <a:t>              a.    Upper airway damage is often associated with the inhalation of superheated gases.</a:t>
            </a:r>
          </a:p>
          <a:p>
            <a:r>
              <a:rPr lang="en-US" altLang="en-US" dirty="0">
                <a:latin typeface="Times New Roman" charset="0"/>
                <a:ea typeface="MS PGothic" charset="-128"/>
              </a:rPr>
              <a:t>              </a:t>
            </a:r>
            <a:r>
              <a:rPr lang="en-US" altLang="en-US" dirty="0" err="1">
                <a:latin typeface="Times New Roman" charset="0"/>
                <a:ea typeface="MS PGothic" charset="-128"/>
              </a:rPr>
              <a:t>b.</a:t>
            </a:r>
            <a:r>
              <a:rPr lang="en-US" altLang="en-US" dirty="0">
                <a:latin typeface="Times New Roman" charset="0"/>
                <a:ea typeface="MS PGothic" charset="-128"/>
              </a:rPr>
              <a:t>    Lower airway damage is often associated with the inhalation of chemicals and particulate matter.</a:t>
            </a:r>
          </a:p>
        </p:txBody>
      </p:sp>
      <p:sp>
        <p:nvSpPr>
          <p:cNvPr id="2662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A473C01D-3F84-F04A-8657-3A44BCAC1DFF}" type="slidenum">
              <a:rPr lang="en-US" altLang="en-US" sz="1200"/>
              <a:pPr/>
              <a:t>88</a:t>
            </a:fld>
            <a:endParaRPr lang="en-US" altLang="en-US" sz="1200" dirty="0"/>
          </a:p>
        </p:txBody>
      </p:sp>
    </p:spTree>
    <p:extLst>
      <p:ext uri="{BB962C8B-B14F-4D97-AF65-F5344CB8AC3E}">
        <p14:creationId xmlns:p14="http://schemas.microsoft.com/office/powerpoint/2010/main" val="170085273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Slide Image Placeholder 1"/>
          <p:cNvSpPr>
            <a:spLocks noGrp="1" noRot="1" noChangeAspect="1" noTextEdit="1"/>
          </p:cNvSpPr>
          <p:nvPr>
            <p:ph type="sldImg"/>
          </p:nvPr>
        </p:nvSpPr>
        <p:spPr>
          <a:ln/>
        </p:spPr>
      </p:sp>
      <p:sp>
        <p:nvSpPr>
          <p:cNvPr id="267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2.    When treating a patient for inhalation injuries, you may encounter severe upper airway swelling, which requires immediate intervention.</a:t>
            </a:r>
          </a:p>
          <a:p>
            <a:r>
              <a:rPr lang="en-US" altLang="en-US" dirty="0">
                <a:latin typeface="Times New Roman" charset="0"/>
                <a:ea typeface="MS PGothic" charset="-128"/>
              </a:rPr>
              <a:t>        a.    Consider requesting ALS backup if the patient has signs and symptoms of edema.</a:t>
            </a:r>
          </a:p>
          <a:p>
            <a:r>
              <a:rPr lang="en-US" altLang="en-US" dirty="0">
                <a:latin typeface="Times New Roman" charset="0"/>
                <a:ea typeface="MS PGothic" charset="-128"/>
              </a:rPr>
              <a:t>               i.    Stridor</a:t>
            </a:r>
          </a:p>
          <a:p>
            <a:r>
              <a:rPr lang="en-US" altLang="en-US" dirty="0">
                <a:latin typeface="Times New Roman" charset="0"/>
                <a:ea typeface="MS PGothic" charset="-128"/>
              </a:rPr>
              <a:t>               ii.   Hoarse voice</a:t>
            </a:r>
          </a:p>
          <a:p>
            <a:r>
              <a:rPr lang="en-US" altLang="en-US" dirty="0">
                <a:latin typeface="Times New Roman" charset="0"/>
                <a:ea typeface="MS PGothic" charset="-128"/>
              </a:rPr>
              <a:t>               iii.  Singed nasal hairs</a:t>
            </a:r>
          </a:p>
          <a:p>
            <a:r>
              <a:rPr lang="en-US" altLang="en-US" dirty="0">
                <a:latin typeface="Times New Roman" charset="0"/>
                <a:ea typeface="MS PGothic" charset="-128"/>
              </a:rPr>
              <a:t>               iv.  Burns of the face</a:t>
            </a:r>
          </a:p>
          <a:p>
            <a:r>
              <a:rPr lang="en-US" altLang="en-US" dirty="0">
                <a:latin typeface="Times New Roman" charset="0"/>
                <a:ea typeface="MS PGothic" charset="-128"/>
              </a:rPr>
              <a:t>               v.   Carbon particles in the sputum</a:t>
            </a:r>
          </a:p>
          <a:p>
            <a:r>
              <a:rPr lang="en-US" altLang="en-US" dirty="0">
                <a:latin typeface="Times New Roman" charset="0"/>
                <a:ea typeface="MS PGothic" charset="-128"/>
              </a:rPr>
              <a:t>        b.    Apply cool mist, aerosol therapy, or humidified oxygen to help reduce some minor edema. </a:t>
            </a:r>
          </a:p>
          <a:p>
            <a:r>
              <a:rPr lang="en-US" altLang="en-US" dirty="0">
                <a:latin typeface="Times New Roman" charset="0"/>
                <a:ea typeface="MS PGothic" charset="-128"/>
              </a:rPr>
              <a:t>3.    The combustion process produces a variety of toxic gases.</a:t>
            </a:r>
          </a:p>
          <a:p>
            <a:r>
              <a:rPr lang="en-US" altLang="en-US" dirty="0">
                <a:latin typeface="Times New Roman" charset="0"/>
                <a:ea typeface="MS PGothic" charset="-128"/>
              </a:rPr>
              <a:t>       a.    The less efficient the combustion process, the more toxic the gases that may be created.</a:t>
            </a:r>
          </a:p>
        </p:txBody>
      </p:sp>
      <p:sp>
        <p:nvSpPr>
          <p:cNvPr id="267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AAE3DEF0-032B-1B4E-967B-C8C7448D50AD}" type="slidenum">
              <a:rPr lang="en-US" altLang="en-US" sz="1200"/>
              <a:pPr/>
              <a:t>89</a:t>
            </a:fld>
            <a:endParaRPr lang="en-US" altLang="en-US" sz="1200" dirty="0"/>
          </a:p>
        </p:txBody>
      </p:sp>
    </p:spTree>
    <p:extLst>
      <p:ext uri="{BB962C8B-B14F-4D97-AF65-F5344CB8AC3E}">
        <p14:creationId xmlns:p14="http://schemas.microsoft.com/office/powerpoint/2010/main" val="107700789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Slide Image Placeholder 1"/>
          <p:cNvSpPr>
            <a:spLocks noGrp="1" noRot="1" noChangeAspect="1" noTextEdit="1"/>
          </p:cNvSpPr>
          <p:nvPr>
            <p:ph type="sldImg"/>
          </p:nvPr>
        </p:nvSpPr>
        <p:spPr>
          <a:ln/>
        </p:spPr>
      </p:sp>
      <p:sp>
        <p:nvSpPr>
          <p:cNvPr id="2682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pPr marL="228600" indent="-228600">
              <a:buAutoNum type="arabicPeriod" startAt="4"/>
            </a:pPr>
            <a:r>
              <a:rPr lang="en-US" altLang="en-US" dirty="0">
                <a:latin typeface="Times New Roman" charset="0"/>
                <a:ea typeface="MS PGothic" charset="-128"/>
              </a:rPr>
              <a:t>Carbon monoxide (CO) intoxication should be considered whenever a group of people in the same place all report a headache or nausea.</a:t>
            </a:r>
          </a:p>
          <a:p>
            <a:pPr marL="0" indent="0">
              <a:buNone/>
            </a:pPr>
            <a:r>
              <a:rPr lang="en-US" altLang="en-US" dirty="0">
                <a:latin typeface="Times New Roman" charset="0"/>
                <a:ea typeface="MS PGothic" charset="-128"/>
              </a:rPr>
              <a:t>5.   Patients with severe CO poisoning usually will have a normal oxygen saturation.</a:t>
            </a:r>
          </a:p>
          <a:p>
            <a:r>
              <a:rPr lang="en-US" altLang="en-US" dirty="0">
                <a:latin typeface="Times New Roman" charset="0"/>
                <a:ea typeface="MS PGothic" charset="-128"/>
              </a:rPr>
              <a:t>6.   Hydrogen cyanide (HCN) is generated by combustion. </a:t>
            </a:r>
          </a:p>
          <a:p>
            <a:r>
              <a:rPr lang="en-US" altLang="en-US" dirty="0">
                <a:latin typeface="Times New Roman" charset="0"/>
                <a:ea typeface="MS PGothic" charset="-128"/>
              </a:rPr>
              <a:t>      a.    Signs and symptoms involve the central nervous, respiratory, and cardiovascular systems:</a:t>
            </a:r>
          </a:p>
          <a:p>
            <a:r>
              <a:rPr lang="en-US" altLang="en-US" dirty="0">
                <a:latin typeface="Times New Roman" charset="0"/>
                <a:ea typeface="MS PGothic" charset="-128"/>
              </a:rPr>
              <a:t>              i.    Faintness</a:t>
            </a:r>
          </a:p>
          <a:p>
            <a:r>
              <a:rPr lang="en-US" altLang="en-US" dirty="0">
                <a:latin typeface="Times New Roman" charset="0"/>
                <a:ea typeface="MS PGothic" charset="-128"/>
              </a:rPr>
              <a:t>              ii.   Anxiety</a:t>
            </a:r>
          </a:p>
          <a:p>
            <a:r>
              <a:rPr lang="en-US" altLang="en-US" dirty="0">
                <a:latin typeface="Times New Roman" charset="0"/>
                <a:ea typeface="MS PGothic" charset="-128"/>
              </a:rPr>
              <a:t>              iii.  Abnormal vital signs</a:t>
            </a:r>
          </a:p>
          <a:p>
            <a:r>
              <a:rPr lang="en-US" altLang="en-US" dirty="0">
                <a:latin typeface="Times New Roman" charset="0"/>
                <a:ea typeface="MS PGothic" charset="-128"/>
              </a:rPr>
              <a:t>              iv.   Headache</a:t>
            </a:r>
          </a:p>
          <a:p>
            <a:r>
              <a:rPr lang="en-US" altLang="en-US" dirty="0">
                <a:latin typeface="Times New Roman" charset="0"/>
                <a:ea typeface="MS PGothic" charset="-128"/>
              </a:rPr>
              <a:t>              vi.   Seizures</a:t>
            </a:r>
          </a:p>
          <a:p>
            <a:r>
              <a:rPr lang="en-US" altLang="en-US" dirty="0">
                <a:latin typeface="Times New Roman" charset="0"/>
                <a:ea typeface="MS PGothic" charset="-128"/>
              </a:rPr>
              <a:t>              vii.  Paralysis</a:t>
            </a:r>
          </a:p>
          <a:p>
            <a:r>
              <a:rPr lang="en-US" altLang="en-US" dirty="0">
                <a:latin typeface="Times New Roman" charset="0"/>
                <a:ea typeface="MS PGothic" charset="-128"/>
              </a:rPr>
              <a:t>              viii. Coma</a:t>
            </a:r>
          </a:p>
          <a:p>
            <a:r>
              <a:rPr lang="en-US" altLang="en-US" dirty="0">
                <a:latin typeface="Times New Roman" charset="0"/>
                <a:ea typeface="MS PGothic" charset="-128"/>
              </a:rPr>
              <a:t>7.    Management of inhalation burns</a:t>
            </a:r>
          </a:p>
          <a:p>
            <a:r>
              <a:rPr lang="en-US" altLang="en-US" dirty="0">
                <a:latin typeface="Times New Roman" charset="0"/>
                <a:ea typeface="MS PGothic" charset="-128"/>
              </a:rPr>
              <a:t>       a.    You must first ensure your own safety and the safety of your coworkers.</a:t>
            </a:r>
          </a:p>
        </p:txBody>
      </p:sp>
      <p:sp>
        <p:nvSpPr>
          <p:cNvPr id="2682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C7C5D3A0-2674-FD4B-8F30-82A50FBE8028}" type="slidenum">
              <a:rPr lang="en-US" altLang="en-US" sz="1200"/>
              <a:pPr/>
              <a:t>90</a:t>
            </a:fld>
            <a:endParaRPr lang="en-US" altLang="en-US" sz="1200" dirty="0"/>
          </a:p>
        </p:txBody>
      </p:sp>
    </p:spTree>
    <p:extLst>
      <p:ext uri="{BB962C8B-B14F-4D97-AF65-F5344CB8AC3E}">
        <p14:creationId xmlns:p14="http://schemas.microsoft.com/office/powerpoint/2010/main" val="1319970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ln/>
        </p:spPr>
      </p:sp>
      <p:sp>
        <p:nvSpPr>
          <p:cNvPr id="177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B.    In all instances, the EMT must:</a:t>
            </a:r>
            <a:endParaRPr lang="en-US" altLang="en-US" b="1" dirty="0">
              <a:latin typeface="Times New Roman" charset="0"/>
              <a:ea typeface="MS PGothic" charset="-128"/>
            </a:endParaRPr>
          </a:p>
          <a:p>
            <a:r>
              <a:rPr lang="en-US" altLang="en-US" dirty="0">
                <a:latin typeface="Times New Roman" charset="0"/>
                <a:ea typeface="MS PGothic" charset="-128"/>
              </a:rPr>
              <a:t>       1.    Control bleeding</a:t>
            </a:r>
          </a:p>
          <a:p>
            <a:r>
              <a:rPr lang="en-US" altLang="en-US" dirty="0">
                <a:latin typeface="Times New Roman" charset="0"/>
                <a:ea typeface="MS PGothic" charset="-128"/>
              </a:rPr>
              <a:t>       2.    Prevent further contamination to decrease the risk of infection</a:t>
            </a:r>
          </a:p>
          <a:p>
            <a:r>
              <a:rPr lang="en-US" altLang="en-US" dirty="0">
                <a:latin typeface="Times New Roman" charset="0"/>
                <a:ea typeface="MS PGothic" charset="-128"/>
              </a:rPr>
              <a:t>       3.    Protect wounds from further damage</a:t>
            </a:r>
          </a:p>
          <a:p>
            <a:r>
              <a:rPr lang="en-US" altLang="en-US" dirty="0">
                <a:latin typeface="Times New Roman" charset="0"/>
                <a:ea typeface="MS PGothic" charset="-128"/>
              </a:rPr>
              <a:t>       4.    Apply dressings and bandages to various parts of the patient</a:t>
            </a:r>
            <a:r>
              <a:rPr lang="ja-JP" altLang="en-US" dirty="0">
                <a:latin typeface="Times New Roman" charset="0"/>
                <a:ea typeface="MS PGothic" charset="-128"/>
              </a:rPr>
              <a:t>’</a:t>
            </a:r>
            <a:r>
              <a:rPr lang="en-US" altLang="ja-JP" dirty="0">
                <a:latin typeface="Times New Roman" charset="0"/>
                <a:ea typeface="MS PGothic" charset="-128"/>
              </a:rPr>
              <a:t>s body</a:t>
            </a:r>
            <a:endParaRPr lang="en-US" altLang="en-US" dirty="0">
              <a:latin typeface="Times New Roman" charset="0"/>
              <a:ea typeface="MS PGothic" charset="-128"/>
            </a:endParaRPr>
          </a:p>
        </p:txBody>
      </p:sp>
      <p:sp>
        <p:nvSpPr>
          <p:cNvPr id="177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9095E29B-52CB-8C48-9E93-A1420FE16301}" type="slidenum">
              <a:rPr lang="en-US" altLang="en-US" sz="1200"/>
              <a:pPr/>
              <a:t>10</a:t>
            </a:fld>
            <a:endParaRPr lang="en-US" altLang="en-US" sz="1200" dirty="0"/>
          </a:p>
        </p:txBody>
      </p:sp>
    </p:spTree>
    <p:extLst>
      <p:ext uri="{BB962C8B-B14F-4D97-AF65-F5344CB8AC3E}">
        <p14:creationId xmlns:p14="http://schemas.microsoft.com/office/powerpoint/2010/main" val="116540021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Slide Image Placeholder 1"/>
          <p:cNvSpPr>
            <a:spLocks noGrp="1" noRot="1" noChangeAspect="1" noTextEdit="1"/>
          </p:cNvSpPr>
          <p:nvPr>
            <p:ph type="sldImg"/>
          </p:nvPr>
        </p:nvSpPr>
        <p:spPr>
          <a:ln/>
        </p:spPr>
      </p:sp>
      <p:sp>
        <p:nvSpPr>
          <p:cNvPr id="2693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b.    Prehospital treatment of a patient with suspected hydrogen cyanide poisoning includes decontamination and supportive care until an antidote can be administered by ALS providers.</a:t>
            </a:r>
          </a:p>
          <a:p>
            <a:r>
              <a:rPr lang="en-US" altLang="en-US" dirty="0">
                <a:latin typeface="Times New Roman" charset="0"/>
                <a:ea typeface="MS PGothic" charset="-128"/>
              </a:rPr>
              <a:t>c.    Care for any toxic gas exposure:</a:t>
            </a:r>
          </a:p>
          <a:p>
            <a:r>
              <a:rPr lang="en-US" altLang="en-US" dirty="0">
                <a:latin typeface="Times New Roman" charset="0"/>
                <a:ea typeface="MS PGothic" charset="-128"/>
              </a:rPr>
              <a:t>       i.    Recognition</a:t>
            </a:r>
          </a:p>
          <a:p>
            <a:r>
              <a:rPr lang="en-US" altLang="en-US" dirty="0">
                <a:latin typeface="Times New Roman" charset="0"/>
                <a:ea typeface="MS PGothic" charset="-128"/>
              </a:rPr>
              <a:t>       ii.   Identification</a:t>
            </a:r>
          </a:p>
          <a:p>
            <a:r>
              <a:rPr lang="en-US" altLang="en-US" dirty="0">
                <a:latin typeface="Times New Roman" charset="0"/>
                <a:ea typeface="MS PGothic" charset="-128"/>
              </a:rPr>
              <a:t>       iii.  Supportive treatment</a:t>
            </a:r>
          </a:p>
        </p:txBody>
      </p:sp>
      <p:sp>
        <p:nvSpPr>
          <p:cNvPr id="2693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76B779EB-59D0-F647-9F44-9AEC686AF890}" type="slidenum">
              <a:rPr lang="en-US" altLang="en-US" sz="1200"/>
              <a:pPr/>
              <a:t>91</a:t>
            </a:fld>
            <a:endParaRPr lang="en-US" altLang="en-US" sz="1200" dirty="0"/>
          </a:p>
        </p:txBody>
      </p:sp>
    </p:spTree>
    <p:extLst>
      <p:ext uri="{BB962C8B-B14F-4D97-AF65-F5344CB8AC3E}">
        <p14:creationId xmlns:p14="http://schemas.microsoft.com/office/powerpoint/2010/main" val="12445066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Slide Image Placeholder 1"/>
          <p:cNvSpPr>
            <a:spLocks noGrp="1" noRot="1" noChangeAspect="1" noTextEdit="1"/>
          </p:cNvSpPr>
          <p:nvPr>
            <p:ph type="sldImg"/>
          </p:nvPr>
        </p:nvSpPr>
        <p:spPr>
          <a:ln/>
        </p:spPr>
      </p:sp>
      <p:sp>
        <p:nvSpPr>
          <p:cNvPr id="2703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E.    Chemical burns</a:t>
            </a:r>
            <a:endParaRPr lang="en-US" altLang="en-US" b="1" dirty="0">
              <a:latin typeface="Times New Roman" charset="0"/>
              <a:ea typeface="MS PGothic" charset="-128"/>
            </a:endParaRPr>
          </a:p>
          <a:p>
            <a:r>
              <a:rPr lang="en-US" altLang="en-US" dirty="0">
                <a:latin typeface="Times New Roman" charset="0"/>
                <a:ea typeface="MS PGothic" charset="-128"/>
              </a:rPr>
              <a:t>       1.    Chemical burns can occur whenever a toxic substance contacts the body.</a:t>
            </a:r>
          </a:p>
          <a:p>
            <a:r>
              <a:rPr lang="en-US" altLang="en-US" dirty="0">
                <a:latin typeface="Times New Roman" charset="0"/>
                <a:ea typeface="MS PGothic" charset="-128"/>
              </a:rPr>
              <a:t>       2.    Most chemical burns are caused by strong acids or strong alkalis.</a:t>
            </a:r>
          </a:p>
          <a:p>
            <a:r>
              <a:rPr lang="en-US" altLang="en-US" dirty="0">
                <a:latin typeface="Times New Roman" charset="0"/>
                <a:ea typeface="MS PGothic" charset="-128"/>
              </a:rPr>
              <a:t>       3.    The eyes are particularly vulnerable.</a:t>
            </a:r>
          </a:p>
        </p:txBody>
      </p:sp>
      <p:sp>
        <p:nvSpPr>
          <p:cNvPr id="2703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4AE45CF4-3DAB-564A-B55D-4F242023151B}" type="slidenum">
              <a:rPr lang="en-US" altLang="en-US" sz="1200"/>
              <a:pPr/>
              <a:t>92</a:t>
            </a:fld>
            <a:endParaRPr lang="en-US" altLang="en-US" sz="1200" dirty="0"/>
          </a:p>
        </p:txBody>
      </p:sp>
    </p:spTree>
    <p:extLst>
      <p:ext uri="{BB962C8B-B14F-4D97-AF65-F5344CB8AC3E}">
        <p14:creationId xmlns:p14="http://schemas.microsoft.com/office/powerpoint/2010/main" val="214073812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Slide Image Placeholder 1"/>
          <p:cNvSpPr>
            <a:spLocks noGrp="1" noRot="1" noChangeAspect="1" noTextEdit="1"/>
          </p:cNvSpPr>
          <p:nvPr>
            <p:ph type="sldImg"/>
          </p:nvPr>
        </p:nvSpPr>
        <p:spPr>
          <a:ln/>
        </p:spPr>
      </p:sp>
      <p:sp>
        <p:nvSpPr>
          <p:cNvPr id="2713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4.    The severity of the burn is directly related to three factors:</a:t>
            </a:r>
          </a:p>
          <a:p>
            <a:r>
              <a:rPr lang="en-US" altLang="en-US" dirty="0">
                <a:latin typeface="Times New Roman" charset="0"/>
                <a:ea typeface="MS PGothic" charset="-128"/>
              </a:rPr>
              <a:t>       a.    Type of chemical</a:t>
            </a:r>
          </a:p>
          <a:p>
            <a:r>
              <a:rPr lang="en-US" altLang="en-US" dirty="0">
                <a:latin typeface="Times New Roman" charset="0"/>
                <a:ea typeface="MS PGothic" charset="-128"/>
              </a:rPr>
              <a:t>       b.    Concentration of the chemical</a:t>
            </a:r>
          </a:p>
          <a:p>
            <a:r>
              <a:rPr lang="en-US" altLang="en-US" dirty="0">
                <a:latin typeface="Times New Roman" charset="0"/>
                <a:ea typeface="MS PGothic" charset="-128"/>
              </a:rPr>
              <a:t>       c.   Duration of the exposure </a:t>
            </a:r>
          </a:p>
          <a:p>
            <a:r>
              <a:rPr lang="en-US" altLang="en-US" dirty="0">
                <a:latin typeface="Times New Roman" charset="0"/>
                <a:ea typeface="MS PGothic" charset="-128"/>
              </a:rPr>
              <a:t>5.    To prevent exposure to hazardous materials, determine if you can safely approach the patient. In some cases, you must wait until a hazardous materials (HazMat) team has decontaminated the patient. </a:t>
            </a:r>
          </a:p>
          <a:p>
            <a:r>
              <a:rPr lang="en-US" altLang="en-US" dirty="0">
                <a:latin typeface="Times New Roman" charset="0"/>
                <a:ea typeface="MS PGothic" charset="-128"/>
              </a:rPr>
              <a:t>6.    Wear appropriate chemical-resistant gloves and eye protection whenever you are caring for a patient with a chemical burn.</a:t>
            </a:r>
          </a:p>
        </p:txBody>
      </p:sp>
      <p:sp>
        <p:nvSpPr>
          <p:cNvPr id="2713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41A8690E-4732-A546-85EB-F2C6FB5377D6}" type="slidenum">
              <a:rPr lang="en-US" altLang="en-US" sz="1200"/>
              <a:pPr/>
              <a:t>93</a:t>
            </a:fld>
            <a:endParaRPr lang="en-US" altLang="en-US" sz="1200" dirty="0"/>
          </a:p>
        </p:txBody>
      </p:sp>
    </p:spTree>
    <p:extLst>
      <p:ext uri="{BB962C8B-B14F-4D97-AF65-F5344CB8AC3E}">
        <p14:creationId xmlns:p14="http://schemas.microsoft.com/office/powerpoint/2010/main" val="44462823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Slide Image Placeholder 1"/>
          <p:cNvSpPr>
            <a:spLocks noGrp="1" noRot="1" noChangeAspect="1" noTextEdit="1"/>
          </p:cNvSpPr>
          <p:nvPr>
            <p:ph type="sldImg"/>
          </p:nvPr>
        </p:nvSpPr>
        <p:spPr>
          <a:ln/>
        </p:spPr>
      </p:sp>
      <p:sp>
        <p:nvSpPr>
          <p:cNvPr id="272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7.    Treatment for chemical burns can be specific to the chemical agent.</a:t>
            </a:r>
          </a:p>
          <a:p>
            <a:r>
              <a:rPr lang="en-US" altLang="en-US" dirty="0">
                <a:latin typeface="Times New Roman" charset="0"/>
                <a:ea typeface="MS PGothic" charset="-128"/>
              </a:rPr>
              <a:t>8.    Management of chemical burns</a:t>
            </a:r>
          </a:p>
          <a:p>
            <a:r>
              <a:rPr lang="en-US" altLang="en-US" dirty="0">
                <a:latin typeface="Times New Roman" charset="0"/>
                <a:ea typeface="MS PGothic" charset="-128"/>
              </a:rPr>
              <a:t>       a.    The severity of the burn will depend on the type of chemical, its strength, duration of exposure, and the area of the body exposed. </a:t>
            </a:r>
          </a:p>
          <a:p>
            <a:r>
              <a:rPr lang="en-US" altLang="en-US" dirty="0">
                <a:latin typeface="Times New Roman" charset="0"/>
                <a:ea typeface="MS PGothic" charset="-128"/>
              </a:rPr>
              <a:t>       b.    To stop the burning process, remove any chemical from the patient.</a:t>
            </a:r>
          </a:p>
          <a:p>
            <a:r>
              <a:rPr lang="en-US" altLang="en-US" dirty="0">
                <a:latin typeface="Times New Roman" charset="0"/>
                <a:ea typeface="MS PGothic" charset="-128"/>
              </a:rPr>
              <a:t>       c.    Always brush dry chemicals off the skin and clothing before flushing the patient with water.</a:t>
            </a:r>
          </a:p>
          <a:p>
            <a:r>
              <a:rPr lang="en-US" altLang="en-US" dirty="0">
                <a:latin typeface="Times New Roman" charset="0"/>
                <a:ea typeface="MS PGothic" charset="-128"/>
              </a:rPr>
              <a:t>       </a:t>
            </a:r>
            <a:r>
              <a:rPr lang="en-US" altLang="en-US" dirty="0" err="1">
                <a:latin typeface="Times New Roman" charset="0"/>
                <a:ea typeface="MS PGothic" charset="-128"/>
              </a:rPr>
              <a:t>d.</a:t>
            </a:r>
            <a:r>
              <a:rPr lang="en-US" altLang="en-US" dirty="0">
                <a:latin typeface="Times New Roman" charset="0"/>
                <a:ea typeface="MS PGothic" charset="-128"/>
              </a:rPr>
              <a:t>    Remove the patient</a:t>
            </a:r>
            <a:r>
              <a:rPr lang="ja-JP" altLang="en-US" dirty="0">
                <a:latin typeface="Times New Roman" charset="0"/>
                <a:ea typeface="MS PGothic" charset="-128"/>
              </a:rPr>
              <a:t>’</a:t>
            </a:r>
            <a:r>
              <a:rPr lang="en-US" altLang="ja-JP" dirty="0">
                <a:latin typeface="Times New Roman" charset="0"/>
                <a:ea typeface="MS PGothic" charset="-128"/>
              </a:rPr>
              <a:t>s clothing, including shoes, stockings, gloves, and any jewelry or eyeglasses.</a:t>
            </a:r>
            <a:endParaRPr lang="en-US" altLang="en-US" dirty="0">
              <a:latin typeface="Times New Roman" charset="0"/>
              <a:ea typeface="MS PGothic" charset="-128"/>
            </a:endParaRPr>
          </a:p>
        </p:txBody>
      </p:sp>
      <p:sp>
        <p:nvSpPr>
          <p:cNvPr id="272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25A3B21C-960E-C44D-9FDE-D74743321335}" type="slidenum">
              <a:rPr lang="en-US" altLang="en-US" sz="1200"/>
              <a:pPr/>
              <a:t>94</a:t>
            </a:fld>
            <a:endParaRPr lang="en-US" altLang="en-US" sz="1200" dirty="0"/>
          </a:p>
        </p:txBody>
      </p:sp>
    </p:spTree>
    <p:extLst>
      <p:ext uri="{BB962C8B-B14F-4D97-AF65-F5344CB8AC3E}">
        <p14:creationId xmlns:p14="http://schemas.microsoft.com/office/powerpoint/2010/main" val="177105369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Slide Image Placeholder 1"/>
          <p:cNvSpPr>
            <a:spLocks noGrp="1" noRot="1" noChangeAspect="1" noTextEdit="1"/>
          </p:cNvSpPr>
          <p:nvPr>
            <p:ph type="sldImg"/>
          </p:nvPr>
        </p:nvSpPr>
        <p:spPr>
          <a:ln/>
        </p:spPr>
      </p:sp>
      <p:sp>
        <p:nvSpPr>
          <p:cNvPr id="2734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e.    Take great care to ensure you do not come in contact with the chemical. The patient should be properly decontaminated by properly trained personnel.</a:t>
            </a:r>
          </a:p>
          <a:p>
            <a:r>
              <a:rPr lang="en-US" altLang="en-US" dirty="0">
                <a:latin typeface="Times New Roman" charset="0"/>
                <a:ea typeface="MS PGothic" charset="-128"/>
              </a:rPr>
              <a:t>f.     For liquid chemicals, immediately begin to flush the burned area with large amounts of water.</a:t>
            </a:r>
          </a:p>
          <a:p>
            <a:r>
              <a:rPr lang="en-US" altLang="en-US" dirty="0">
                <a:latin typeface="Times New Roman" charset="0"/>
                <a:ea typeface="MS PGothic" charset="-128"/>
              </a:rPr>
              <a:t>g.    Continue flooding the area with gallons of water for 15 to 20 minutes after the patient says the burning pain has stopped.</a:t>
            </a:r>
          </a:p>
          <a:p>
            <a:r>
              <a:rPr lang="en-US" altLang="en-US" dirty="0">
                <a:latin typeface="Times New Roman" charset="0"/>
                <a:ea typeface="MS PGothic" charset="-128"/>
              </a:rPr>
              <a:t>h.    If the patient</a:t>
            </a:r>
            <a:r>
              <a:rPr lang="ja-JP" altLang="en-US" dirty="0">
                <a:latin typeface="Times New Roman" charset="0"/>
                <a:ea typeface="MS PGothic" charset="-128"/>
              </a:rPr>
              <a:t>’</a:t>
            </a:r>
            <a:r>
              <a:rPr lang="en-US" altLang="ja-JP" dirty="0">
                <a:latin typeface="Times New Roman" charset="0"/>
                <a:ea typeface="MS PGothic" charset="-128"/>
              </a:rPr>
              <a:t>s eye has been burned, hold the eyelid open (without applying pressure over the globe of the eye) while flooding the eye with a gentle stream of water.</a:t>
            </a:r>
          </a:p>
          <a:p>
            <a:r>
              <a:rPr lang="en-US" altLang="en-US" dirty="0" err="1">
                <a:latin typeface="Times New Roman" charset="0"/>
                <a:ea typeface="MS PGothic" charset="-128"/>
              </a:rPr>
              <a:t>i.</a:t>
            </a:r>
            <a:r>
              <a:rPr lang="en-US" altLang="en-US" dirty="0">
                <a:latin typeface="Times New Roman" charset="0"/>
                <a:ea typeface="MS PGothic" charset="-128"/>
              </a:rPr>
              <a:t>     As with any substance, once the fluid has been contaminated with the chemical, collect it and properly dispose of it. </a:t>
            </a:r>
          </a:p>
          <a:p>
            <a:r>
              <a:rPr lang="en-US" altLang="en-US" dirty="0">
                <a:latin typeface="Times New Roman" charset="0"/>
                <a:ea typeface="MS PGothic" charset="-128"/>
              </a:rPr>
              <a:t>j.     Conduct a proper decontamination prior to loading any patient into the ambulance and again prior to entering a hospital.</a:t>
            </a:r>
          </a:p>
        </p:txBody>
      </p:sp>
      <p:sp>
        <p:nvSpPr>
          <p:cNvPr id="2734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38054FBD-4B18-FE40-9BF5-654B9B907E1A}" type="slidenum">
              <a:rPr lang="en-US" altLang="en-US" sz="1200"/>
              <a:pPr/>
              <a:t>95</a:t>
            </a:fld>
            <a:endParaRPr lang="en-US" altLang="en-US" sz="1200" dirty="0"/>
          </a:p>
        </p:txBody>
      </p:sp>
    </p:spTree>
    <p:extLst>
      <p:ext uri="{BB962C8B-B14F-4D97-AF65-F5344CB8AC3E}">
        <p14:creationId xmlns:p14="http://schemas.microsoft.com/office/powerpoint/2010/main" val="197613805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Slide Image Placeholder 1"/>
          <p:cNvSpPr>
            <a:spLocks noGrp="1" noRot="1" noChangeAspect="1" noTextEdit="1"/>
          </p:cNvSpPr>
          <p:nvPr>
            <p:ph type="sldImg"/>
          </p:nvPr>
        </p:nvSpPr>
        <p:spPr>
          <a:ln/>
        </p:spPr>
      </p:sp>
      <p:sp>
        <p:nvSpPr>
          <p:cNvPr id="2744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F.   Electrical burns</a:t>
            </a:r>
            <a:endParaRPr lang="en-US" altLang="en-US" b="1" dirty="0">
              <a:latin typeface="Times New Roman" charset="0"/>
              <a:ea typeface="MS PGothic" charset="-128"/>
            </a:endParaRPr>
          </a:p>
          <a:p>
            <a:r>
              <a:rPr lang="en-US" altLang="en-US" dirty="0">
                <a:latin typeface="Times New Roman" charset="0"/>
                <a:ea typeface="MS PGothic" charset="-128"/>
              </a:rPr>
              <a:t>      1.    May be the result of contact with high- or low-voltage electricity.</a:t>
            </a:r>
          </a:p>
          <a:p>
            <a:r>
              <a:rPr lang="en-US" altLang="en-US" dirty="0">
                <a:latin typeface="Times New Roman" charset="0"/>
                <a:ea typeface="MS PGothic" charset="-128"/>
              </a:rPr>
              <a:t>             a.    High-voltage burns may occur when utility workers make direct contact with power lines.</a:t>
            </a:r>
          </a:p>
          <a:p>
            <a:r>
              <a:rPr lang="en-US" altLang="en-US" dirty="0">
                <a:latin typeface="Times New Roman" charset="0"/>
                <a:ea typeface="MS PGothic" charset="-128"/>
              </a:rPr>
              <a:t>             b.    Ordinary household current can cause severe burns and cardiac arrhythmias.</a:t>
            </a:r>
          </a:p>
          <a:p>
            <a:r>
              <a:rPr lang="en-US" altLang="en-US" dirty="0">
                <a:latin typeface="Times New Roman" charset="0"/>
                <a:ea typeface="MS PGothic" charset="-128"/>
              </a:rPr>
              <a:t>      2.    For electricity to flow, there must be a complete circuit between the electrical source and the ground.</a:t>
            </a:r>
          </a:p>
          <a:p>
            <a:r>
              <a:rPr lang="en-US" altLang="en-US" dirty="0">
                <a:latin typeface="Times New Roman" charset="0"/>
                <a:ea typeface="MS PGothic" charset="-128"/>
              </a:rPr>
              <a:t>             a.    Insulator; any substance that prevents this circuit from being completed </a:t>
            </a:r>
          </a:p>
          <a:p>
            <a:r>
              <a:rPr lang="en-US" altLang="en-US" dirty="0">
                <a:latin typeface="Times New Roman" charset="0"/>
                <a:ea typeface="MS PGothic" charset="-128"/>
              </a:rPr>
              <a:t>             </a:t>
            </a:r>
            <a:r>
              <a:rPr lang="en-US" altLang="en-US" dirty="0" err="1">
                <a:latin typeface="Times New Roman" charset="0"/>
                <a:ea typeface="MS PGothic" charset="-128"/>
              </a:rPr>
              <a:t>b.</a:t>
            </a:r>
            <a:r>
              <a:rPr lang="en-US" altLang="en-US" dirty="0">
                <a:latin typeface="Times New Roman" charset="0"/>
                <a:ea typeface="MS PGothic" charset="-128"/>
              </a:rPr>
              <a:t>    Conductor: any substance that allows a current to flow through it</a:t>
            </a:r>
          </a:p>
          <a:p>
            <a:r>
              <a:rPr lang="en-US" altLang="en-US" dirty="0">
                <a:latin typeface="Times New Roman" charset="0"/>
                <a:ea typeface="MS PGothic" charset="-128"/>
              </a:rPr>
              <a:t>             </a:t>
            </a:r>
            <a:r>
              <a:rPr lang="en-US" altLang="en-US" dirty="0" err="1">
                <a:latin typeface="Times New Roman" charset="0"/>
                <a:ea typeface="MS PGothic" charset="-128"/>
              </a:rPr>
              <a:t>c.</a:t>
            </a:r>
            <a:r>
              <a:rPr lang="en-US" altLang="en-US" dirty="0">
                <a:latin typeface="Times New Roman" charset="0"/>
                <a:ea typeface="MS PGothic" charset="-128"/>
              </a:rPr>
              <a:t>    The human body is a good conductor.</a:t>
            </a:r>
          </a:p>
          <a:p>
            <a:r>
              <a:rPr lang="en-US" altLang="en-US" dirty="0">
                <a:latin typeface="Times New Roman" charset="0"/>
                <a:ea typeface="MS PGothic" charset="-128"/>
              </a:rPr>
              <a:t>             </a:t>
            </a:r>
            <a:r>
              <a:rPr lang="en-US" altLang="en-US" dirty="0" err="1">
                <a:latin typeface="Times New Roman" charset="0"/>
                <a:ea typeface="MS PGothic" charset="-128"/>
              </a:rPr>
              <a:t>d.</a:t>
            </a:r>
            <a:r>
              <a:rPr lang="en-US" altLang="en-US" dirty="0">
                <a:latin typeface="Times New Roman" charset="0"/>
                <a:ea typeface="MS PGothic" charset="-128"/>
              </a:rPr>
              <a:t>    Electrical burns occur when the body, or a part of it, completes a circuit connecting a power source to the ground.</a:t>
            </a:r>
          </a:p>
        </p:txBody>
      </p:sp>
      <p:sp>
        <p:nvSpPr>
          <p:cNvPr id="2744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DCC8944C-17AE-5F40-B068-730B1C7DBD43}" type="slidenum">
              <a:rPr lang="en-US" altLang="en-US" sz="1200"/>
              <a:pPr/>
              <a:t>96</a:t>
            </a:fld>
            <a:endParaRPr lang="en-US" altLang="en-US" sz="1200" dirty="0"/>
          </a:p>
        </p:txBody>
      </p:sp>
    </p:spTree>
    <p:extLst>
      <p:ext uri="{BB962C8B-B14F-4D97-AF65-F5344CB8AC3E}">
        <p14:creationId xmlns:p14="http://schemas.microsoft.com/office/powerpoint/2010/main" val="211775675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Slide Image Placeholder 1"/>
          <p:cNvSpPr>
            <a:spLocks noGrp="1" noRot="1" noChangeAspect="1" noTextEdit="1"/>
          </p:cNvSpPr>
          <p:nvPr>
            <p:ph type="sldImg"/>
          </p:nvPr>
        </p:nvSpPr>
        <p:spPr>
          <a:ln/>
        </p:spPr>
      </p:sp>
      <p:sp>
        <p:nvSpPr>
          <p:cNvPr id="2754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3.    The type of electric current, magnitude of current, and voltage have effects on the seriousness of burns.</a:t>
            </a:r>
          </a:p>
          <a:p>
            <a:r>
              <a:rPr lang="en-US" altLang="en-US" dirty="0">
                <a:latin typeface="Times New Roman" charset="0"/>
                <a:ea typeface="MS PGothic" charset="-128"/>
              </a:rPr>
              <a:t>4.    Your safety is of particular importance when you are called to the scene of an emergency involving electricity.</a:t>
            </a:r>
          </a:p>
          <a:p>
            <a:r>
              <a:rPr lang="en-US" altLang="en-US" dirty="0">
                <a:latin typeface="Times New Roman" charset="0"/>
                <a:ea typeface="MS PGothic" charset="-128"/>
              </a:rPr>
              <a:t>	</a:t>
            </a:r>
          </a:p>
        </p:txBody>
      </p:sp>
      <p:sp>
        <p:nvSpPr>
          <p:cNvPr id="2754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7A86DE24-8307-B844-B55A-61E9D82EB261}" type="slidenum">
              <a:rPr lang="en-US" altLang="en-US" sz="1200"/>
              <a:pPr/>
              <a:t>97</a:t>
            </a:fld>
            <a:endParaRPr lang="en-US" altLang="en-US" sz="1200" dirty="0"/>
          </a:p>
        </p:txBody>
      </p:sp>
    </p:spTree>
    <p:extLst>
      <p:ext uri="{BB962C8B-B14F-4D97-AF65-F5344CB8AC3E}">
        <p14:creationId xmlns:p14="http://schemas.microsoft.com/office/powerpoint/2010/main" val="74386632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Slide Image Placeholder 1"/>
          <p:cNvSpPr>
            <a:spLocks noGrp="1" noRot="1" noChangeAspect="1" noTextEdit="1"/>
          </p:cNvSpPr>
          <p:nvPr>
            <p:ph type="sldImg"/>
          </p:nvPr>
        </p:nvSpPr>
        <p:spPr>
          <a:ln/>
        </p:spPr>
      </p:sp>
      <p:sp>
        <p:nvSpPr>
          <p:cNvPr id="276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5.    A burn injury appears where the electricity enters and exits the body.</a:t>
            </a:r>
          </a:p>
          <a:p>
            <a:r>
              <a:rPr lang="en-US" altLang="en-US" dirty="0">
                <a:latin typeface="Times New Roman" charset="0"/>
                <a:ea typeface="MS PGothic" charset="-128"/>
              </a:rPr>
              <a:t>       a.    Two dangers specifically associated with electrical burns:</a:t>
            </a:r>
          </a:p>
          <a:p>
            <a:r>
              <a:rPr lang="en-US" altLang="en-US" dirty="0">
                <a:latin typeface="Times New Roman" charset="0"/>
                <a:ea typeface="MS PGothic" charset="-128"/>
              </a:rPr>
              <a:t>              i.    There may be a large amount of deep tissue injury.</a:t>
            </a:r>
          </a:p>
          <a:p>
            <a:r>
              <a:rPr lang="en-US" altLang="en-US" dirty="0">
                <a:latin typeface="Times New Roman" charset="0"/>
                <a:ea typeface="MS PGothic" charset="-128"/>
              </a:rPr>
              <a:t>              ii.   The patient may go into cardiac or respiratory arrest from the electric shock.</a:t>
            </a:r>
          </a:p>
          <a:p>
            <a:r>
              <a:rPr lang="en-US" altLang="en-US" dirty="0">
                <a:latin typeface="Times New Roman" charset="0"/>
                <a:ea typeface="MS PGothic" charset="-128"/>
              </a:rPr>
              <a:t>			</a:t>
            </a:r>
          </a:p>
        </p:txBody>
      </p:sp>
      <p:sp>
        <p:nvSpPr>
          <p:cNvPr id="276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8B5A0469-06B9-FF44-80AD-E776C4B71281}" type="slidenum">
              <a:rPr lang="en-US" altLang="en-US" sz="1200"/>
              <a:pPr/>
              <a:t>98</a:t>
            </a:fld>
            <a:endParaRPr lang="en-US" altLang="en-US" sz="1200" dirty="0"/>
          </a:p>
        </p:txBody>
      </p:sp>
    </p:spTree>
    <p:extLst>
      <p:ext uri="{BB962C8B-B14F-4D97-AF65-F5344CB8AC3E}">
        <p14:creationId xmlns:p14="http://schemas.microsoft.com/office/powerpoint/2010/main" val="165906550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Slide Image Placeholder 1"/>
          <p:cNvSpPr>
            <a:spLocks noGrp="1" noRot="1" noChangeAspect="1" noTextEdit="1"/>
          </p:cNvSpPr>
          <p:nvPr>
            <p:ph type="sldImg"/>
          </p:nvPr>
        </p:nvSpPr>
        <p:spPr>
          <a:ln/>
        </p:spPr>
      </p:sp>
      <p:sp>
        <p:nvSpPr>
          <p:cNvPr id="2775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The illustration on this slide shows the damage that an electrical burn can cause. </a:t>
            </a:r>
          </a:p>
        </p:txBody>
      </p:sp>
      <p:sp>
        <p:nvSpPr>
          <p:cNvPr id="2775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61BD5004-9667-EC46-A617-2FA409882383}" type="slidenum">
              <a:rPr lang="en-US" altLang="en-US" sz="1200"/>
              <a:pPr/>
              <a:t>99</a:t>
            </a:fld>
            <a:endParaRPr lang="en-US" altLang="en-US" sz="1200" dirty="0"/>
          </a:p>
        </p:txBody>
      </p:sp>
    </p:spTree>
    <p:extLst>
      <p:ext uri="{BB962C8B-B14F-4D97-AF65-F5344CB8AC3E}">
        <p14:creationId xmlns:p14="http://schemas.microsoft.com/office/powerpoint/2010/main" val="98633711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Slide Image Placeholder 1"/>
          <p:cNvSpPr>
            <a:spLocks noGrp="1" noRot="1" noChangeAspect="1" noTextEdit="1"/>
          </p:cNvSpPr>
          <p:nvPr>
            <p:ph type="sldImg"/>
          </p:nvPr>
        </p:nvSpPr>
        <p:spPr>
          <a:ln/>
        </p:spPr>
      </p:sp>
      <p:sp>
        <p:nvSpPr>
          <p:cNvPr id="2785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6.    Management of electrical burns</a:t>
            </a:r>
          </a:p>
          <a:p>
            <a:r>
              <a:rPr lang="en-US" altLang="en-US" dirty="0">
                <a:latin typeface="Times New Roman" charset="0"/>
                <a:ea typeface="MS PGothic" charset="-128"/>
              </a:rPr>
              <a:t>       a.    Electrical current can cross the chest and cause cardiac arrest or arrhythmias.</a:t>
            </a:r>
          </a:p>
          <a:p>
            <a:r>
              <a:rPr lang="en-US" altLang="en-US" dirty="0">
                <a:latin typeface="Times New Roman" charset="0"/>
                <a:ea typeface="MS PGothic" charset="-128"/>
              </a:rPr>
              <a:t>       b.    If indicated, begin CPR on the patient and apply the automated external defibrillator (AED).</a:t>
            </a:r>
          </a:p>
          <a:p>
            <a:r>
              <a:rPr lang="en-US" altLang="en-US" dirty="0">
                <a:latin typeface="Times New Roman" charset="0"/>
                <a:ea typeface="MS PGothic" charset="-128"/>
              </a:rPr>
              <a:t>       c.    Be prepared to defibrillate if necessary.</a:t>
            </a:r>
          </a:p>
          <a:p>
            <a:r>
              <a:rPr lang="en-US" altLang="en-US" dirty="0">
                <a:latin typeface="Times New Roman" charset="0"/>
                <a:ea typeface="MS PGothic" charset="-128"/>
              </a:rPr>
              <a:t>       d.    Give supplemental oxygen and monitor the patient closely for respiratory and cardiac arrest.</a:t>
            </a:r>
          </a:p>
          <a:p>
            <a:r>
              <a:rPr lang="en-US" altLang="en-US" dirty="0">
                <a:latin typeface="Times New Roman" charset="0"/>
                <a:ea typeface="MS PGothic" charset="-128"/>
              </a:rPr>
              <a:t>       e.    Treat the soft-tissue injuries by applying dry, sterile dressings on all burn wounds and splinting suspected fractures.</a:t>
            </a:r>
          </a:p>
          <a:p>
            <a:r>
              <a:rPr lang="en-US" altLang="en-US" dirty="0">
                <a:latin typeface="Times New Roman" charset="0"/>
                <a:ea typeface="MS PGothic" charset="-128"/>
              </a:rPr>
              <a:t>       f.     Provide prompt transport.</a:t>
            </a:r>
          </a:p>
        </p:txBody>
      </p:sp>
      <p:sp>
        <p:nvSpPr>
          <p:cNvPr id="2785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8F955AEC-FF1F-2445-9600-10ECEC67C168}" type="slidenum">
              <a:rPr lang="en-US" altLang="en-US" sz="1200"/>
              <a:pPr/>
              <a:t>100</a:t>
            </a:fld>
            <a:endParaRPr lang="en-US" altLang="en-US" sz="1200" dirty="0"/>
          </a:p>
        </p:txBody>
      </p:sp>
    </p:spTree>
    <p:extLst>
      <p:ext uri="{BB962C8B-B14F-4D97-AF65-F5344CB8AC3E}">
        <p14:creationId xmlns:p14="http://schemas.microsoft.com/office/powerpoint/2010/main" val="9416206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bwMode="invGray">
      <p:bgPr>
        <a:solidFill>
          <a:srgbClr val="003B74"/>
        </a:solidFill>
        <a:effectLst/>
      </p:bgPr>
    </p:bg>
    <p:spTree>
      <p:nvGrpSpPr>
        <p:cNvPr id="1" name=""/>
        <p:cNvGrpSpPr/>
        <p:nvPr/>
      </p:nvGrpSpPr>
      <p:grpSpPr>
        <a:xfrm>
          <a:off x="0" y="0"/>
          <a:ext cx="0" cy="0"/>
          <a:chOff x="0" y="0"/>
          <a:chExt cx="0" cy="0"/>
        </a:xfrm>
      </p:grpSpPr>
      <p:sp>
        <p:nvSpPr>
          <p:cNvPr id="9" name="Rectangle 8"/>
          <p:cNvSpPr/>
          <p:nvPr/>
        </p:nvSpPr>
        <p:spPr>
          <a:xfrm>
            <a:off x="0" y="1851660"/>
            <a:ext cx="12192000" cy="3771900"/>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b="0" i="0" dirty="0">
              <a:latin typeface="Arial" panose="020B0604020202020204" pitchFamily="34" charset="0"/>
            </a:endParaRPr>
          </a:p>
        </p:txBody>
      </p:sp>
      <p:sp>
        <p:nvSpPr>
          <p:cNvPr id="10" name="Rectangle 9"/>
          <p:cNvSpPr/>
          <p:nvPr/>
        </p:nvSpPr>
        <p:spPr>
          <a:xfrm>
            <a:off x="-1" y="701802"/>
            <a:ext cx="12192001" cy="1033272"/>
          </a:xfrm>
          <a:prstGeom prst="rect">
            <a:avLst/>
          </a:prstGeom>
          <a:solidFill>
            <a:srgbClr val="FFC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b="0" i="0" dirty="0">
              <a:latin typeface="Arial" panose="020B0604020202020204" pitchFamily="34" charset="0"/>
            </a:endParaRPr>
          </a:p>
        </p:txBody>
      </p:sp>
      <p:sp>
        <p:nvSpPr>
          <p:cNvPr id="2" name="Title 1"/>
          <p:cNvSpPr>
            <a:spLocks noGrp="1"/>
          </p:cNvSpPr>
          <p:nvPr>
            <p:ph type="ctrTitle" hasCustomPrompt="1"/>
          </p:nvPr>
        </p:nvSpPr>
        <p:spPr bwMode="black">
          <a:xfrm>
            <a:off x="882217" y="2200275"/>
            <a:ext cx="6421553" cy="3074670"/>
          </a:xfrm>
          <a:noFill/>
        </p:spPr>
        <p:txBody>
          <a:bodyPr lIns="0" tIns="0" rIns="0" bIns="0" anchor="ctr" anchorCtr="0">
            <a:normAutofit/>
          </a:bodyPr>
          <a:lstStyle>
            <a:lvl1pPr algn="l">
              <a:lnSpc>
                <a:spcPct val="90000"/>
              </a:lnSpc>
              <a:defRPr sz="6000" b="1">
                <a:solidFill>
                  <a:schemeClr val="tx1"/>
                </a:solidFill>
              </a:defRPr>
            </a:lvl1pPr>
          </a:lstStyle>
          <a:p>
            <a:r>
              <a:rPr lang="en-US" dirty="0"/>
              <a:t>Chapter Title</a:t>
            </a:r>
            <a:endParaRPr dirty="0"/>
          </a:p>
        </p:txBody>
      </p:sp>
      <p:sp>
        <p:nvSpPr>
          <p:cNvPr id="3" name="Subtitle 2"/>
          <p:cNvSpPr>
            <a:spLocks noGrp="1"/>
          </p:cNvSpPr>
          <p:nvPr>
            <p:ph type="subTitle" idx="1" hasCustomPrompt="1"/>
          </p:nvPr>
        </p:nvSpPr>
        <p:spPr>
          <a:xfrm>
            <a:off x="882217" y="845820"/>
            <a:ext cx="6524423" cy="777639"/>
          </a:xfrm>
        </p:spPr>
        <p:txBody>
          <a:bodyPr lIns="0" tIns="0" rIns="0" bIns="0" anchor="ctr" anchorCtr="0">
            <a:normAutofit/>
          </a:bodyPr>
          <a:lstStyle>
            <a:lvl1pPr marL="0" indent="0" algn="l">
              <a:spcBef>
                <a:spcPts val="0"/>
              </a:spcBef>
              <a:buNone/>
              <a:defRPr sz="3200" b="1">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1</a:t>
            </a:r>
            <a:endParaRPr dirty="0"/>
          </a:p>
        </p:txBody>
      </p:sp>
      <p:sp>
        <p:nvSpPr>
          <p:cNvPr id="7" name="Picture Placeholder 6">
            <a:extLst>
              <a:ext uri="{FF2B5EF4-FFF2-40B4-BE49-F238E27FC236}">
                <a16:creationId xmlns:a16="http://schemas.microsoft.com/office/drawing/2014/main" id="{EC9CFE91-0E8B-934B-8D25-5CBB7FD65D50}"/>
              </a:ext>
            </a:extLst>
          </p:cNvPr>
          <p:cNvSpPr>
            <a:spLocks noGrp="1"/>
          </p:cNvSpPr>
          <p:nvPr>
            <p:ph type="pic" sz="quarter" idx="10"/>
          </p:nvPr>
        </p:nvSpPr>
        <p:spPr>
          <a:xfrm>
            <a:off x="8100060" y="388500"/>
            <a:ext cx="3604981" cy="6081000"/>
          </a:xfrm>
        </p:spPr>
        <p:txBody>
          <a:bodyPr/>
          <a:lstStyle/>
          <a:p>
            <a:endParaRPr lang="en-US"/>
          </a:p>
        </p:txBody>
      </p:sp>
      <p:sp>
        <p:nvSpPr>
          <p:cNvPr id="17" name="Rectangle 16">
            <a:extLst>
              <a:ext uri="{FF2B5EF4-FFF2-40B4-BE49-F238E27FC236}">
                <a16:creationId xmlns:a16="http://schemas.microsoft.com/office/drawing/2014/main" id="{BEEECFBC-FB4D-9945-A4FF-28E342055AC3}"/>
              </a:ext>
            </a:extLst>
          </p:cNvPr>
          <p:cNvSpPr/>
          <p:nvPr userDrawn="1"/>
        </p:nvSpPr>
        <p:spPr>
          <a:xfrm>
            <a:off x="0" y="6503670"/>
            <a:ext cx="12192000" cy="215444"/>
          </a:xfrm>
          <a:prstGeom prst="rect">
            <a:avLst/>
          </a:prstGeom>
        </p:spPr>
        <p:txBody>
          <a:bodyPr wrap="square">
            <a:spAutoFit/>
          </a:bodyPr>
          <a:lstStyle/>
          <a:p>
            <a:pPr algn="ctr"/>
            <a:r>
              <a:rPr lang="en-US" sz="800" dirty="0">
                <a:solidFill>
                  <a:schemeClr val="bg2"/>
                </a:solidFill>
                <a:latin typeface="Arial" panose="020B0604020202020204" pitchFamily="34" charset="0"/>
                <a:cs typeface="Arial" panose="020B0604020202020204" pitchFamily="34" charset="0"/>
              </a:rPr>
              <a:t>Copyright © 2021 by Jones &amp; Bartlett Learning, LLC an Ascend Learning Company. </a:t>
            </a:r>
            <a:r>
              <a:rPr lang="en-US" sz="800" dirty="0" err="1">
                <a:solidFill>
                  <a:schemeClr val="bg2"/>
                </a:solidFill>
                <a:latin typeface="Arial" panose="020B0604020202020204" pitchFamily="34" charset="0"/>
                <a:cs typeface="Arial" panose="020B0604020202020204" pitchFamily="34" charset="0"/>
              </a:rPr>
              <a:t>www.jblearning.com</a:t>
            </a:r>
            <a:r>
              <a:rPr lang="en-US" sz="800" dirty="0">
                <a:solidFill>
                  <a:schemeClr val="bg2"/>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047549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E3BDFD-7FA5-2143-88E5-0CEE0A6011AD}"/>
              </a:ext>
            </a:extLst>
          </p:cNvPr>
          <p:cNvSpPr/>
          <p:nvPr userDrawn="1"/>
        </p:nvSpPr>
        <p:spPr>
          <a:xfrm>
            <a:off x="0" y="6503670"/>
            <a:ext cx="12192000" cy="215444"/>
          </a:xfrm>
          <a:prstGeom prst="rect">
            <a:avLst/>
          </a:prstGeom>
        </p:spPr>
        <p:txBody>
          <a:bodyPr wrap="square">
            <a:spAutoFit/>
          </a:bodyPr>
          <a:lstStyle/>
          <a:p>
            <a:pPr algn="ctr"/>
            <a:r>
              <a:rPr lang="en-US" sz="800" dirty="0">
                <a:latin typeface="Arial" panose="020B0604020202020204" pitchFamily="34" charset="0"/>
                <a:cs typeface="Arial" panose="020B0604020202020204" pitchFamily="34" charset="0"/>
              </a:rPr>
              <a:t>Copyright © 2020 by Jones &amp; Bartlett Learning, LLC an Ascend Learning Company. www.jblearning.com. Background texture © </a:t>
            </a:r>
            <a:r>
              <a:rPr lang="en-US" sz="800" dirty="0" err="1">
                <a:latin typeface="Arial" panose="020B0604020202020204" pitchFamily="34" charset="0"/>
                <a:cs typeface="Arial" panose="020B0604020202020204" pitchFamily="34" charset="0"/>
              </a:rPr>
              <a:t>Bunphot</a:t>
            </a:r>
            <a:r>
              <a:rPr lang="en-US" sz="800" dirty="0">
                <a:latin typeface="Arial" panose="020B0604020202020204" pitchFamily="34" charset="0"/>
                <a:cs typeface="Arial" panose="020B0604020202020204" pitchFamily="34" charset="0"/>
              </a:rPr>
              <a:t>/Getty Images.</a:t>
            </a:r>
          </a:p>
        </p:txBody>
      </p:sp>
      <p:sp>
        <p:nvSpPr>
          <p:cNvPr id="6" name="Rectangle 5">
            <a:extLst>
              <a:ext uri="{FF2B5EF4-FFF2-40B4-BE49-F238E27FC236}">
                <a16:creationId xmlns:a16="http://schemas.microsoft.com/office/drawing/2014/main" id="{A4FD052D-18CE-1249-A891-AB3E165F4441}"/>
              </a:ext>
            </a:extLst>
          </p:cNvPr>
          <p:cNvSpPr/>
          <p:nvPr userDrawn="1"/>
        </p:nvSpPr>
        <p:spPr>
          <a:xfrm>
            <a:off x="0" y="2274570"/>
            <a:ext cx="12192000" cy="1760220"/>
          </a:xfrm>
          <a:prstGeom prst="rect">
            <a:avLst/>
          </a:prstGeom>
          <a:solidFill>
            <a:srgbClr val="003B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a:extLst>
              <a:ext uri="{FF2B5EF4-FFF2-40B4-BE49-F238E27FC236}">
                <a16:creationId xmlns:a16="http://schemas.microsoft.com/office/drawing/2014/main" id="{8C0E0F34-F7A9-8D4B-9F49-A76F8B00661D}"/>
              </a:ext>
            </a:extLst>
          </p:cNvPr>
          <p:cNvSpPr>
            <a:spLocks noGrp="1"/>
          </p:cNvSpPr>
          <p:nvPr>
            <p:ph type="body" sz="quarter" idx="10" hasCustomPrompt="1"/>
          </p:nvPr>
        </p:nvSpPr>
        <p:spPr>
          <a:xfrm>
            <a:off x="935038" y="2571750"/>
            <a:ext cx="10321925" cy="1165225"/>
          </a:xfrm>
        </p:spPr>
        <p:txBody>
          <a:bodyPr anchor="ctr" anchorCtr="0"/>
          <a:lstStyle>
            <a:lvl1pPr marL="0" indent="0" algn="ctr">
              <a:buNone/>
              <a:defRPr sz="4800" b="1">
                <a:solidFill>
                  <a:srgbClr val="FFFFFF"/>
                </a:solidFill>
              </a:defRPr>
            </a:lvl1pPr>
          </a:lstStyle>
          <a:p>
            <a:pPr lvl="0"/>
            <a:r>
              <a:rPr lang="en-US" dirty="0"/>
              <a:t>Divider</a:t>
            </a:r>
          </a:p>
        </p:txBody>
      </p:sp>
    </p:spTree>
    <p:extLst>
      <p:ext uri="{BB962C8B-B14F-4D97-AF65-F5344CB8AC3E}">
        <p14:creationId xmlns:p14="http://schemas.microsoft.com/office/powerpoint/2010/main" val="1830296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Click to edit Master title style</a:t>
            </a:r>
            <a:endParaRPr dirty="0"/>
          </a:p>
        </p:txBody>
      </p:sp>
      <p:sp>
        <p:nvSpPr>
          <p:cNvPr id="3" name="Content Placeholder 2"/>
          <p:cNvSpPr>
            <a:spLocks noGrp="1"/>
          </p:cNvSpPr>
          <p:nvPr>
            <p:ph idx="1"/>
          </p:nvPr>
        </p:nvSpPr>
        <p:spPr>
          <a:xfrm>
            <a:off x="925830" y="1490870"/>
            <a:ext cx="10287000" cy="4699047"/>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Tree>
    <p:extLst>
      <p:ext uri="{BB962C8B-B14F-4D97-AF65-F5344CB8AC3E}">
        <p14:creationId xmlns:p14="http://schemas.microsoft.com/office/powerpoint/2010/main" val="541333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Click to edit Master title style</a:t>
            </a:r>
            <a:endParaRPr dirty="0"/>
          </a:p>
        </p:txBody>
      </p:sp>
      <p:sp>
        <p:nvSpPr>
          <p:cNvPr id="3" name="Content Placeholder 2"/>
          <p:cNvSpPr>
            <a:spLocks noGrp="1"/>
          </p:cNvSpPr>
          <p:nvPr>
            <p:ph sz="half" idx="1"/>
          </p:nvPr>
        </p:nvSpPr>
        <p:spPr>
          <a:xfrm>
            <a:off x="914400" y="1461052"/>
            <a:ext cx="4855464" cy="472943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
        <p:nvSpPr>
          <p:cNvPr id="4" name="Content Placeholder 3"/>
          <p:cNvSpPr>
            <a:spLocks noGrp="1"/>
          </p:cNvSpPr>
          <p:nvPr>
            <p:ph sz="half" idx="2"/>
          </p:nvPr>
        </p:nvSpPr>
        <p:spPr>
          <a:xfrm>
            <a:off x="6415368" y="1461052"/>
            <a:ext cx="4862232" cy="472943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Tree>
    <p:extLst>
      <p:ext uri="{BB962C8B-B14F-4D97-AF65-F5344CB8AC3E}">
        <p14:creationId xmlns:p14="http://schemas.microsoft.com/office/powerpoint/2010/main" val="3201040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dirty="0"/>
          </a:p>
        </p:txBody>
      </p:sp>
      <p:sp>
        <p:nvSpPr>
          <p:cNvPr id="3" name="Text Placeholder 2"/>
          <p:cNvSpPr>
            <a:spLocks noGrp="1"/>
          </p:cNvSpPr>
          <p:nvPr>
            <p:ph type="body" idx="1"/>
          </p:nvPr>
        </p:nvSpPr>
        <p:spPr>
          <a:xfrm>
            <a:off x="777240" y="1496187"/>
            <a:ext cx="4992624" cy="470916"/>
          </a:xfrm>
        </p:spPr>
        <p:txBody>
          <a:bodyPr anchor="t" anchorCtr="0"/>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777240" y="2077278"/>
            <a:ext cx="4992624" cy="439083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
        <p:nvSpPr>
          <p:cNvPr id="11" name="Picture Placeholder 10">
            <a:extLst>
              <a:ext uri="{FF2B5EF4-FFF2-40B4-BE49-F238E27FC236}">
                <a16:creationId xmlns:a16="http://schemas.microsoft.com/office/drawing/2014/main" id="{A3169499-437D-8F4D-94AA-E2299357328F}"/>
              </a:ext>
            </a:extLst>
          </p:cNvPr>
          <p:cNvSpPr>
            <a:spLocks noGrp="1"/>
          </p:cNvSpPr>
          <p:nvPr>
            <p:ph type="pic" sz="quarter" idx="10"/>
          </p:nvPr>
        </p:nvSpPr>
        <p:spPr>
          <a:xfrm>
            <a:off x="6096000" y="1496186"/>
            <a:ext cx="5208588" cy="4556743"/>
          </a:xfrm>
        </p:spPr>
        <p:txBody>
          <a:bodyPr/>
          <a:lstStyle/>
          <a:p>
            <a:endParaRPr lang="en-US"/>
          </a:p>
        </p:txBody>
      </p:sp>
      <p:sp>
        <p:nvSpPr>
          <p:cNvPr id="12" name="Text Placeholder 8">
            <a:extLst>
              <a:ext uri="{FF2B5EF4-FFF2-40B4-BE49-F238E27FC236}">
                <a16:creationId xmlns:a16="http://schemas.microsoft.com/office/drawing/2014/main" id="{B116746D-2971-C346-AB96-03BED323E049}"/>
              </a:ext>
            </a:extLst>
          </p:cNvPr>
          <p:cNvSpPr>
            <a:spLocks noGrp="1"/>
          </p:cNvSpPr>
          <p:nvPr>
            <p:ph type="body" sz="quarter" idx="11" hasCustomPrompt="1"/>
          </p:nvPr>
        </p:nvSpPr>
        <p:spPr>
          <a:xfrm>
            <a:off x="6096000" y="6142515"/>
            <a:ext cx="5208588" cy="651192"/>
          </a:xfrm>
        </p:spPr>
        <p:txBody>
          <a:bodyPr/>
          <a:lstStyle>
            <a:lvl1pPr marL="0" indent="0">
              <a:buNone/>
              <a:defRPr sz="1000"/>
            </a:lvl1pPr>
          </a:lstStyle>
          <a:p>
            <a:pPr lvl="0"/>
            <a:r>
              <a:rPr lang="en-US" dirty="0"/>
              <a:t>Credit line FPO</a:t>
            </a:r>
          </a:p>
        </p:txBody>
      </p:sp>
    </p:spTree>
    <p:extLst>
      <p:ext uri="{BB962C8B-B14F-4D97-AF65-F5344CB8AC3E}">
        <p14:creationId xmlns:p14="http://schemas.microsoft.com/office/powerpoint/2010/main" val="426128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Click to edit Master title style</a:t>
            </a:r>
            <a:endParaRPr dirty="0"/>
          </a:p>
        </p:txBody>
      </p:sp>
    </p:spTree>
    <p:extLst>
      <p:ext uri="{BB962C8B-B14F-4D97-AF65-F5344CB8AC3E}">
        <p14:creationId xmlns:p14="http://schemas.microsoft.com/office/powerpoint/2010/main" val="2641611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lvl1pPr>
              <a:defRPr sz="3000"/>
            </a:lvl1pPr>
          </a:lstStyle>
          <a:p>
            <a:r>
              <a:rPr lang="en-US"/>
              <a:t>Click to edit Master title style</a:t>
            </a:r>
            <a:endParaRPr/>
          </a:p>
        </p:txBody>
      </p:sp>
      <p:sp>
        <p:nvSpPr>
          <p:cNvPr id="4" name="Text Placeholder 2"/>
          <p:cNvSpPr>
            <a:spLocks noGrp="1"/>
          </p:cNvSpPr>
          <p:nvPr>
            <p:ph type="body" sz="half" idx="2"/>
          </p:nvPr>
        </p:nvSpPr>
        <p:spPr>
          <a:xfrm>
            <a:off x="880110" y="1510748"/>
            <a:ext cx="4246582" cy="4404625"/>
          </a:xfrm>
        </p:spPr>
        <p:txBody>
          <a:bodyPr>
            <a:normAutofit/>
          </a:bodyPr>
          <a:lstStyle>
            <a:lvl1pPr marL="0" indent="0">
              <a:spcBef>
                <a:spcPts val="1500"/>
              </a:spcBef>
              <a:buNone/>
              <a:defRPr sz="2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9" name="Text Placeholder 8">
            <a:extLst>
              <a:ext uri="{FF2B5EF4-FFF2-40B4-BE49-F238E27FC236}">
                <a16:creationId xmlns:a16="http://schemas.microsoft.com/office/drawing/2014/main" id="{752B3F09-47B3-324C-BCD8-DE2A52443CC0}"/>
              </a:ext>
            </a:extLst>
          </p:cNvPr>
          <p:cNvSpPr>
            <a:spLocks noGrp="1"/>
          </p:cNvSpPr>
          <p:nvPr>
            <p:ph type="body" sz="quarter" idx="10" hasCustomPrompt="1"/>
          </p:nvPr>
        </p:nvSpPr>
        <p:spPr>
          <a:xfrm>
            <a:off x="5518150" y="6046788"/>
            <a:ext cx="5792992" cy="651192"/>
          </a:xfrm>
        </p:spPr>
        <p:txBody>
          <a:bodyPr/>
          <a:lstStyle>
            <a:lvl1pPr marL="0" indent="0">
              <a:buNone/>
              <a:defRPr sz="1000"/>
            </a:lvl1pPr>
          </a:lstStyle>
          <a:p>
            <a:pPr lvl="0"/>
            <a:r>
              <a:rPr lang="en-US" dirty="0"/>
              <a:t>Credit line FPO</a:t>
            </a:r>
          </a:p>
        </p:txBody>
      </p:sp>
      <p:sp>
        <p:nvSpPr>
          <p:cNvPr id="11" name="Picture Placeholder 10">
            <a:extLst>
              <a:ext uri="{FF2B5EF4-FFF2-40B4-BE49-F238E27FC236}">
                <a16:creationId xmlns:a16="http://schemas.microsoft.com/office/drawing/2014/main" id="{8A3226D5-00A8-E049-8469-4BFBE39DD467}"/>
              </a:ext>
            </a:extLst>
          </p:cNvPr>
          <p:cNvSpPr>
            <a:spLocks noGrp="1"/>
          </p:cNvSpPr>
          <p:nvPr>
            <p:ph type="pic" sz="quarter" idx="11"/>
          </p:nvPr>
        </p:nvSpPr>
        <p:spPr>
          <a:xfrm>
            <a:off x="5518150" y="1508815"/>
            <a:ext cx="5792788" cy="4404624"/>
          </a:xfrm>
        </p:spPr>
        <p:txBody>
          <a:bodyPr/>
          <a:lstStyle/>
          <a:p>
            <a:endParaRPr lang="en-US"/>
          </a:p>
        </p:txBody>
      </p:sp>
    </p:spTree>
    <p:extLst>
      <p:ext uri="{BB962C8B-B14F-4D97-AF65-F5344CB8AC3E}">
        <p14:creationId xmlns:p14="http://schemas.microsoft.com/office/powerpoint/2010/main" val="3114742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lvl1pPr>
              <a:defRPr sz="3000"/>
            </a:lvl1pPr>
          </a:lstStyle>
          <a:p>
            <a:r>
              <a:rPr lang="en-US"/>
              <a:t>Click to edit Master title style</a:t>
            </a:r>
            <a:endParaRPr/>
          </a:p>
        </p:txBody>
      </p:sp>
      <p:sp>
        <p:nvSpPr>
          <p:cNvPr id="3" name="Content Placeholder 3"/>
          <p:cNvSpPr>
            <a:spLocks noGrp="1"/>
          </p:cNvSpPr>
          <p:nvPr>
            <p:ph idx="1" hasCustomPrompt="1"/>
          </p:nvPr>
        </p:nvSpPr>
        <p:spPr>
          <a:xfrm>
            <a:off x="921496" y="1461052"/>
            <a:ext cx="3181874" cy="4895328"/>
          </a:xfrm>
        </p:spPr>
        <p:txBody>
          <a:bodyPr>
            <a:normAutofit/>
          </a:bodyPr>
          <a:lstStyle>
            <a:lvl1pPr marL="0" indent="0">
              <a:buNone/>
              <a:defRPr sz="2200"/>
            </a:lvl1pPr>
            <a:lvl2pPr marL="457200" indent="0">
              <a:buNone/>
              <a:defRPr sz="2000"/>
            </a:lvl2pPr>
            <a:lvl3pPr marL="914400" indent="0">
              <a:buNone/>
              <a:defRPr sz="1800"/>
            </a:lvl3pPr>
            <a:lvl4pPr marL="1371600" indent="0">
              <a:buNone/>
              <a:defRPr sz="1600"/>
            </a:lvl4pPr>
            <a:lvl5pPr marL="1828800" indent="0">
              <a:buNone/>
              <a:defRPr sz="1600"/>
            </a:lvl5pPr>
            <a:lvl6pPr>
              <a:defRPr sz="1600"/>
            </a:lvl6pPr>
            <a:lvl7pPr>
              <a:defRPr sz="1600"/>
            </a:lvl7pPr>
            <a:lvl8pPr>
              <a:defRPr sz="1600"/>
            </a:lvl8pPr>
            <a:lvl9pPr>
              <a:defRPr sz="1600"/>
            </a:lvl9pPr>
          </a:lstStyle>
          <a:p>
            <a:pPr lvl="0"/>
            <a:r>
              <a:rPr lang="en-US" dirty="0"/>
              <a:t>Sample text</a:t>
            </a:r>
            <a:endParaRPr dirty="0"/>
          </a:p>
        </p:txBody>
      </p:sp>
      <p:sp>
        <p:nvSpPr>
          <p:cNvPr id="7" name="Content Placeholder 3">
            <a:extLst>
              <a:ext uri="{FF2B5EF4-FFF2-40B4-BE49-F238E27FC236}">
                <a16:creationId xmlns:a16="http://schemas.microsoft.com/office/drawing/2014/main" id="{40A1ED7B-82D7-5A47-A193-C7C24693D3C4}"/>
              </a:ext>
            </a:extLst>
          </p:cNvPr>
          <p:cNvSpPr>
            <a:spLocks noGrp="1"/>
          </p:cNvSpPr>
          <p:nvPr>
            <p:ph idx="10" hasCustomPrompt="1"/>
          </p:nvPr>
        </p:nvSpPr>
        <p:spPr>
          <a:xfrm>
            <a:off x="4487656" y="1461052"/>
            <a:ext cx="3181874" cy="4895328"/>
          </a:xfrm>
        </p:spPr>
        <p:txBody>
          <a:bodyPr>
            <a:normAutofit/>
          </a:bodyPr>
          <a:lstStyle>
            <a:lvl1pPr marL="0" indent="0">
              <a:buNone/>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Sample text</a:t>
            </a:r>
          </a:p>
        </p:txBody>
      </p:sp>
      <p:sp>
        <p:nvSpPr>
          <p:cNvPr id="8" name="Content Placeholder 3">
            <a:extLst>
              <a:ext uri="{FF2B5EF4-FFF2-40B4-BE49-F238E27FC236}">
                <a16:creationId xmlns:a16="http://schemas.microsoft.com/office/drawing/2014/main" id="{43872FE9-5E92-4F44-8A71-024A081C439C}"/>
              </a:ext>
            </a:extLst>
          </p:cNvPr>
          <p:cNvSpPr>
            <a:spLocks noGrp="1"/>
          </p:cNvSpPr>
          <p:nvPr>
            <p:ph idx="11" hasCustomPrompt="1"/>
          </p:nvPr>
        </p:nvSpPr>
        <p:spPr>
          <a:xfrm>
            <a:off x="8053816" y="1461052"/>
            <a:ext cx="3181874" cy="4895328"/>
          </a:xfrm>
        </p:spPr>
        <p:txBody>
          <a:bodyPr>
            <a:normAutofit/>
          </a:bodyPr>
          <a:lstStyle>
            <a:lvl1pPr marL="0" indent="0">
              <a:buNone/>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Sample text</a:t>
            </a:r>
          </a:p>
        </p:txBody>
      </p:sp>
    </p:spTree>
    <p:extLst>
      <p:ext uri="{BB962C8B-B14F-4D97-AF65-F5344CB8AC3E}">
        <p14:creationId xmlns:p14="http://schemas.microsoft.com/office/powerpoint/2010/main" val="3111696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 name="Rectangle 8"/>
          <p:cNvSpPr/>
          <p:nvPr/>
        </p:nvSpPr>
        <p:spPr>
          <a:xfrm>
            <a:off x="0" y="0"/>
            <a:ext cx="12188952" cy="118872"/>
          </a:xfrm>
          <a:prstGeom prst="rect">
            <a:avLst/>
          </a:prstGeom>
          <a:solidFill>
            <a:srgbClr val="FFC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b="0" i="0" dirty="0">
              <a:latin typeface="Arial" panose="020B0604020202020204" pitchFamily="34" charset="0"/>
            </a:endParaRPr>
          </a:p>
        </p:txBody>
      </p:sp>
      <p:sp>
        <p:nvSpPr>
          <p:cNvPr id="2" name="Title Placeholder 1"/>
          <p:cNvSpPr>
            <a:spLocks noGrp="1"/>
          </p:cNvSpPr>
          <p:nvPr>
            <p:ph type="title"/>
          </p:nvPr>
        </p:nvSpPr>
        <p:spPr bwMode="black">
          <a:xfrm>
            <a:off x="0" y="121033"/>
            <a:ext cx="12192000" cy="1002089"/>
          </a:xfrm>
          <a:prstGeom prst="rect">
            <a:avLst/>
          </a:prstGeom>
          <a:solidFill>
            <a:srgbClr val="003B74"/>
          </a:solidFill>
        </p:spPr>
        <p:txBody>
          <a:bodyPr vert="horz" lIns="914400" tIns="45720" rIns="914400" bIns="45720" rtlCol="0" anchor="ctr">
            <a:normAutofit/>
          </a:bodyPr>
          <a:lstStyle/>
          <a:p>
            <a:r>
              <a:rPr lang="en-US" dirty="0"/>
              <a:t>Click to edit Master title style</a:t>
            </a:r>
            <a:endParaRPr dirty="0"/>
          </a:p>
        </p:txBody>
      </p:sp>
      <p:sp>
        <p:nvSpPr>
          <p:cNvPr id="3" name="Text Placeholder 2"/>
          <p:cNvSpPr>
            <a:spLocks noGrp="1"/>
          </p:cNvSpPr>
          <p:nvPr>
            <p:ph type="body" idx="1"/>
          </p:nvPr>
        </p:nvSpPr>
        <p:spPr>
          <a:xfrm>
            <a:off x="891540" y="2203704"/>
            <a:ext cx="10435590" cy="3986213"/>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
        <p:nvSpPr>
          <p:cNvPr id="7" name="Rectangle 6">
            <a:extLst>
              <a:ext uri="{FF2B5EF4-FFF2-40B4-BE49-F238E27FC236}">
                <a16:creationId xmlns:a16="http://schemas.microsoft.com/office/drawing/2014/main" id="{21F38BD8-3F75-CE4C-AFEF-0C6B45F77F8C}"/>
              </a:ext>
            </a:extLst>
          </p:cNvPr>
          <p:cNvSpPr/>
          <p:nvPr userDrawn="1"/>
        </p:nvSpPr>
        <p:spPr>
          <a:xfrm rot="5400000">
            <a:off x="9544258" y="4245031"/>
            <a:ext cx="5010495" cy="215444"/>
          </a:xfrm>
          <a:prstGeom prst="rect">
            <a:avLst/>
          </a:prstGeom>
        </p:spPr>
        <p:txBody>
          <a:bodyPr wrap="square">
            <a:spAutoFit/>
          </a:bodyPr>
          <a:lstStyle/>
          <a:p>
            <a:r>
              <a:rPr lang="en-US" sz="800" dirty="0">
                <a:latin typeface="Arial" panose="020B0604020202020204" pitchFamily="34" charset="0"/>
                <a:cs typeface="Arial" panose="020B0604020202020204" pitchFamily="34" charset="0"/>
              </a:rPr>
              <a:t>Copyright © 2021 by Jones &amp; Bartlett Learning, LLC an Ascend Learning Company. </a:t>
            </a:r>
            <a:r>
              <a:rPr lang="en-US" sz="800" dirty="0" err="1">
                <a:latin typeface="Arial" panose="020B0604020202020204" pitchFamily="34" charset="0"/>
                <a:cs typeface="Arial" panose="020B0604020202020204" pitchFamily="34" charset="0"/>
              </a:rPr>
              <a:t>www.jblearning.com</a:t>
            </a:r>
            <a:endParaRPr lang="en-US" sz="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71921020"/>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0" r:id="rId3"/>
    <p:sldLayoutId id="2147483652" r:id="rId4"/>
    <p:sldLayoutId id="2147483653" r:id="rId5"/>
    <p:sldLayoutId id="2147483654" r:id="rId6"/>
    <p:sldLayoutId id="2147483656" r:id="rId7"/>
    <p:sldLayoutId id="2147483657" r:id="rId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5000"/>
        </a:lnSpc>
        <a:spcBef>
          <a:spcPct val="0"/>
        </a:spcBef>
        <a:buNone/>
        <a:defRPr sz="3000" b="1" kern="1200">
          <a:solidFill>
            <a:schemeClr val="bg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0000"/>
        </a:lnSpc>
        <a:spcBef>
          <a:spcPts val="1500"/>
        </a:spcBef>
        <a:buFont typeface="Wingdings" panose="05000000000000000000" pitchFamily="2" charset="2"/>
        <a:buChar char="§"/>
        <a:defRPr sz="22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300"/>
        </a:spcBef>
        <a:buFont typeface="Wingdings" panose="05000000000000000000" pitchFamily="2" charset="2"/>
        <a:buChar char="§"/>
        <a:defRPr sz="20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300"/>
        </a:spcBef>
        <a:buFont typeface="Wingdings" panose="05000000000000000000" pitchFamily="2" charset="2"/>
        <a:buChar char="§"/>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0"/>
        </a:spcBef>
        <a:buFont typeface="Wingdings" panose="05000000000000000000" pitchFamily="2" charset="2"/>
        <a:buChar char="§"/>
        <a:defRPr sz="16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0"/>
        </a:spcBef>
        <a:buFont typeface="Wingdings" panose="05000000000000000000" pitchFamily="2" charset="2"/>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100000"/>
        </a:lnSpc>
        <a:spcBef>
          <a:spcPts val="0"/>
        </a:spcBef>
        <a:buFont typeface="Wingdings" panose="05000000000000000000" pitchFamily="2" charset="2"/>
        <a:buChar char="§"/>
        <a:defRPr sz="1600" kern="1200">
          <a:solidFill>
            <a:schemeClr val="tx1"/>
          </a:solidFill>
          <a:latin typeface="+mn-lt"/>
          <a:ea typeface="+mn-ea"/>
          <a:cs typeface="+mn-cs"/>
        </a:defRPr>
      </a:lvl6pPr>
      <a:lvl7pPr marL="2971800" indent="-228600" algn="l" defTabSz="914400" rtl="0" eaLnBrk="1" latinLnBrk="0" hangingPunct="1">
        <a:lnSpc>
          <a:spcPct val="100000"/>
        </a:lnSpc>
        <a:spcBef>
          <a:spcPts val="0"/>
        </a:spcBef>
        <a:buFont typeface="Wingdings" panose="05000000000000000000" pitchFamily="2" charset="2"/>
        <a:buChar char="§"/>
        <a:defRPr sz="1600" kern="1200">
          <a:solidFill>
            <a:schemeClr val="tx1"/>
          </a:solidFill>
          <a:latin typeface="+mn-lt"/>
          <a:ea typeface="+mn-ea"/>
          <a:cs typeface="+mn-cs"/>
        </a:defRPr>
      </a:lvl7pPr>
      <a:lvl8pPr marL="3429000" indent="-228600" algn="l" defTabSz="914400" rtl="0" eaLnBrk="1" latinLnBrk="0" hangingPunct="1">
        <a:lnSpc>
          <a:spcPct val="100000"/>
        </a:lnSpc>
        <a:spcBef>
          <a:spcPts val="0"/>
        </a:spcBef>
        <a:buFont typeface="Wingdings" panose="05000000000000000000" pitchFamily="2" charset="2"/>
        <a:buChar char="§"/>
        <a:defRPr sz="1600" kern="1200">
          <a:solidFill>
            <a:schemeClr val="tx1"/>
          </a:solidFill>
          <a:latin typeface="+mn-lt"/>
          <a:ea typeface="+mn-ea"/>
          <a:cs typeface="+mn-cs"/>
        </a:defRPr>
      </a:lvl8pPr>
      <a:lvl9pPr marL="3886200" indent="-228600" algn="l" defTabSz="914400" rtl="0" eaLnBrk="1" latinLnBrk="0" hangingPunct="1">
        <a:lnSpc>
          <a:spcPct val="100000"/>
        </a:lnSpc>
        <a:spcBef>
          <a:spcPts val="0"/>
        </a:spcBef>
        <a:buFont typeface="Wingdings" panose="05000000000000000000" pitchFamily="2" charset="2"/>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5.xml"/><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3.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ubtitle 14">
            <a:extLst>
              <a:ext uri="{FF2B5EF4-FFF2-40B4-BE49-F238E27FC236}">
                <a16:creationId xmlns:a16="http://schemas.microsoft.com/office/drawing/2014/main" id="{CF4F1586-DE6A-1A40-AEF4-23ADA41937E4}"/>
              </a:ext>
            </a:extLst>
          </p:cNvPr>
          <p:cNvSpPr>
            <a:spLocks noGrp="1"/>
          </p:cNvSpPr>
          <p:nvPr>
            <p:ph type="subTitle" idx="1"/>
          </p:nvPr>
        </p:nvSpPr>
        <p:spPr/>
        <p:txBody>
          <a:bodyPr/>
          <a:lstStyle/>
          <a:p>
            <a:r>
              <a:rPr lang="en-US" dirty="0"/>
              <a:t>CHAPTER 27</a:t>
            </a:r>
          </a:p>
        </p:txBody>
      </p:sp>
      <p:sp>
        <p:nvSpPr>
          <p:cNvPr id="19" name="Title 18">
            <a:extLst>
              <a:ext uri="{FF2B5EF4-FFF2-40B4-BE49-F238E27FC236}">
                <a16:creationId xmlns:a16="http://schemas.microsoft.com/office/drawing/2014/main" id="{A58A35F8-EA88-094E-8EAD-88FE6A07C447}"/>
              </a:ext>
            </a:extLst>
          </p:cNvPr>
          <p:cNvSpPr>
            <a:spLocks noGrp="1"/>
          </p:cNvSpPr>
          <p:nvPr>
            <p:ph type="ctrTitle"/>
          </p:nvPr>
        </p:nvSpPr>
        <p:spPr/>
        <p:txBody>
          <a:bodyPr>
            <a:normAutofit/>
          </a:bodyPr>
          <a:lstStyle/>
          <a:p>
            <a:pPr marL="0" indent="0">
              <a:lnSpc>
                <a:spcPct val="105000"/>
              </a:lnSpc>
              <a:spcBef>
                <a:spcPts val="200"/>
              </a:spcBef>
              <a:defRPr/>
            </a:pPr>
            <a:r>
              <a:rPr lang="en-US" altLang="en-US" dirty="0"/>
              <a:t>Soft-Tissue Injuries</a:t>
            </a:r>
          </a:p>
        </p:txBody>
      </p:sp>
      <p:pic>
        <p:nvPicPr>
          <p:cNvPr id="6" name="Picture 5" descr="A cover page shows the logo of A A O S on the left corner with the text American Academy of Orthopaedic Surgeons below it. Book title reads, Emergency, Care and Transportation of the Sick and Injured, Twelfth Edition, 50th Anniversary logo. Series Editor: Andrew N. Pollak, M D, F A A O S. A background picture shows safety personnel attending to an injured person. Some rescue vehicles are parked behind them.&#10;">
            <a:extLst>
              <a:ext uri="{FF2B5EF4-FFF2-40B4-BE49-F238E27FC236}">
                <a16:creationId xmlns:a16="http://schemas.microsoft.com/office/drawing/2014/main" id="{D50F1616-2028-BB4E-9929-D66D6C12A7F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73715" y="0"/>
            <a:ext cx="5618285" cy="6858000"/>
          </a:xfrm>
          <a:prstGeom prst="rect">
            <a:avLst/>
          </a:prstGeom>
        </p:spPr>
      </p:pic>
    </p:spTree>
    <p:extLst>
      <p:ext uri="{BB962C8B-B14F-4D97-AF65-F5344CB8AC3E}">
        <p14:creationId xmlns:p14="http://schemas.microsoft.com/office/powerpoint/2010/main" val="1732698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lnSpc>
                <a:spcPct val="85000"/>
              </a:lnSpc>
            </a:pPr>
            <a:r>
              <a:rPr lang="en-US" altLang="en-US" dirty="0"/>
              <a:t>The Anatomy and Physiology of the Skin </a:t>
            </a:r>
            <a:r>
              <a:rPr lang="en-US" altLang="en-US" sz="2000" b="0" dirty="0"/>
              <a:t>(2 of 9)</a:t>
            </a:r>
          </a:p>
        </p:txBody>
      </p:sp>
      <p:sp>
        <p:nvSpPr>
          <p:cNvPr id="11267" name="Content Placeholder 2"/>
          <p:cNvSpPr>
            <a:spLocks noGrp="1"/>
          </p:cNvSpPr>
          <p:nvPr>
            <p:ph type="body" idx="1"/>
          </p:nvPr>
        </p:nvSpPr>
        <p:spPr/>
        <p:txBody>
          <a:bodyPr rIns="228600"/>
          <a:lstStyle/>
          <a:p>
            <a:pPr>
              <a:spcBef>
                <a:spcPct val="35000"/>
              </a:spcBef>
            </a:pPr>
            <a:r>
              <a:rPr lang="en-US" altLang="en-US" dirty="0"/>
              <a:t>In all instances, the EMT must:</a:t>
            </a:r>
          </a:p>
          <a:p>
            <a:pPr lvl="1">
              <a:spcBef>
                <a:spcPct val="35000"/>
              </a:spcBef>
            </a:pPr>
            <a:r>
              <a:rPr lang="en-US" altLang="en-US" dirty="0"/>
              <a:t>Control bleeding.</a:t>
            </a:r>
          </a:p>
          <a:p>
            <a:pPr lvl="1">
              <a:spcBef>
                <a:spcPct val="35000"/>
              </a:spcBef>
            </a:pPr>
            <a:r>
              <a:rPr lang="en-US" altLang="en-US" dirty="0"/>
              <a:t>Prevent further contamination to decrease the risk of infection.</a:t>
            </a:r>
          </a:p>
          <a:p>
            <a:pPr lvl="1">
              <a:spcBef>
                <a:spcPct val="35000"/>
              </a:spcBef>
            </a:pPr>
            <a:r>
              <a:rPr lang="en-US" altLang="en-US" dirty="0"/>
              <a:t>Protect wounds from further damage.</a:t>
            </a:r>
          </a:p>
          <a:p>
            <a:pPr lvl="1">
              <a:spcBef>
                <a:spcPct val="35000"/>
              </a:spcBef>
            </a:pPr>
            <a:r>
              <a:rPr lang="en-US" altLang="en-US" dirty="0"/>
              <a:t>Apply dressings and bandages to various parts of the patient’s body.</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pPr>
              <a:lnSpc>
                <a:spcPct val="85000"/>
              </a:lnSpc>
            </a:pPr>
            <a:r>
              <a:rPr lang="en-US" altLang="en-US" dirty="0"/>
              <a:t>Electrical Burns </a:t>
            </a:r>
            <a:r>
              <a:rPr lang="en-US" altLang="en-US" sz="2000" b="0" dirty="0"/>
              <a:t>(5 of 5)</a:t>
            </a:r>
          </a:p>
        </p:txBody>
      </p:sp>
      <p:sp>
        <p:nvSpPr>
          <p:cNvPr id="112643" name="Rectangle 3"/>
          <p:cNvSpPr>
            <a:spLocks noGrp="1" noChangeArrowheads="1"/>
          </p:cNvSpPr>
          <p:nvPr>
            <p:ph type="body" idx="1"/>
          </p:nvPr>
        </p:nvSpPr>
        <p:spPr/>
        <p:txBody>
          <a:bodyPr rIns="228600"/>
          <a:lstStyle/>
          <a:p>
            <a:pPr>
              <a:spcBef>
                <a:spcPct val="35000"/>
              </a:spcBef>
            </a:pPr>
            <a:r>
              <a:rPr lang="en-US" altLang="en-US" dirty="0"/>
              <a:t>Management</a:t>
            </a:r>
          </a:p>
          <a:p>
            <a:pPr lvl="1">
              <a:spcBef>
                <a:spcPct val="35000"/>
              </a:spcBef>
            </a:pPr>
            <a:r>
              <a:rPr lang="en-US" altLang="en-US" dirty="0"/>
              <a:t>If indicated, begin CPR on the patient and apply an AED.</a:t>
            </a:r>
          </a:p>
          <a:p>
            <a:pPr lvl="1">
              <a:spcBef>
                <a:spcPct val="35000"/>
              </a:spcBef>
            </a:pPr>
            <a:r>
              <a:rPr lang="en-US" altLang="en-US" dirty="0"/>
              <a:t>Be prepared to defibrillate if necessary.</a:t>
            </a:r>
          </a:p>
          <a:p>
            <a:pPr lvl="1">
              <a:spcBef>
                <a:spcPct val="35000"/>
              </a:spcBef>
            </a:pPr>
            <a:r>
              <a:rPr lang="en-US" altLang="en-US" dirty="0"/>
              <a:t>Give supplemental oxygen and monitor the patient closely.</a:t>
            </a:r>
          </a:p>
          <a:p>
            <a:pPr lvl="1">
              <a:spcBef>
                <a:spcPct val="35000"/>
              </a:spcBef>
            </a:pPr>
            <a:r>
              <a:rPr lang="en-US" altLang="en-US" dirty="0"/>
              <a:t>Treat soft-tissue injuries with dry, sterile dressings.</a:t>
            </a:r>
          </a:p>
          <a:p>
            <a:pPr lvl="1">
              <a:spcBef>
                <a:spcPct val="35000"/>
              </a:spcBef>
            </a:pPr>
            <a:r>
              <a:rPr lang="en-US" altLang="en-US" dirty="0"/>
              <a:t>Provide prompt transport.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pPr>
              <a:lnSpc>
                <a:spcPct val="85000"/>
              </a:lnSpc>
            </a:pPr>
            <a:r>
              <a:rPr lang="en-US" altLang="en-US" dirty="0"/>
              <a:t>Taser Injuries</a:t>
            </a:r>
            <a:endParaRPr lang="en-US" altLang="en-US" sz="2800" b="0" dirty="0"/>
          </a:p>
        </p:txBody>
      </p:sp>
      <p:sp>
        <p:nvSpPr>
          <p:cNvPr id="113667" name="Rectangle 3"/>
          <p:cNvSpPr>
            <a:spLocks noGrp="1" noChangeArrowheads="1"/>
          </p:cNvSpPr>
          <p:nvPr>
            <p:ph type="body" idx="1"/>
          </p:nvPr>
        </p:nvSpPr>
        <p:spPr/>
        <p:txBody>
          <a:bodyPr rIns="228600"/>
          <a:lstStyle/>
          <a:p>
            <a:pPr>
              <a:spcBef>
                <a:spcPct val="35000"/>
              </a:spcBef>
            </a:pPr>
            <a:r>
              <a:rPr lang="en-US" altLang="en-US" dirty="0"/>
              <a:t>In recent years, law enforcement has increased its use of Tasers.</a:t>
            </a:r>
          </a:p>
          <a:p>
            <a:pPr lvl="1">
              <a:spcBef>
                <a:spcPct val="35000"/>
              </a:spcBef>
            </a:pPr>
            <a:r>
              <a:rPr lang="en-US" altLang="en-US" dirty="0"/>
              <a:t>Potential complications for patients with underlying disorders.</a:t>
            </a:r>
          </a:p>
          <a:p>
            <a:pPr lvl="1">
              <a:spcBef>
                <a:spcPct val="35000"/>
              </a:spcBef>
            </a:pPr>
            <a:r>
              <a:rPr lang="en-US" altLang="en-US" dirty="0"/>
              <a:t>Use of a Taser has been associated with dysrhythmias and sudden cardiac arrest.</a:t>
            </a:r>
          </a:p>
          <a:p>
            <a:pPr lvl="1">
              <a:spcBef>
                <a:spcPct val="35000"/>
              </a:spcBef>
            </a:pPr>
            <a:r>
              <a:rPr lang="en-US" altLang="en-US" dirty="0"/>
              <a:t>Make sure you have access to an AED when responding to patients who have been exposed to Taser shots.</a:t>
            </a:r>
          </a:p>
          <a:p>
            <a:pPr lvl="1">
              <a:spcBef>
                <a:spcPct val="35000"/>
              </a:spcBef>
            </a:pPr>
            <a:endParaRPr lang="en-US" alt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itle 1"/>
          <p:cNvSpPr>
            <a:spLocks noGrp="1"/>
          </p:cNvSpPr>
          <p:nvPr>
            <p:ph type="title"/>
          </p:nvPr>
        </p:nvSpPr>
        <p:spPr/>
        <p:txBody>
          <a:bodyPr/>
          <a:lstStyle/>
          <a:p>
            <a:pPr>
              <a:lnSpc>
                <a:spcPct val="85000"/>
              </a:lnSpc>
            </a:pPr>
            <a:r>
              <a:rPr lang="en-US" altLang="en-US" dirty="0"/>
              <a:t>Radiation Burns </a:t>
            </a:r>
            <a:r>
              <a:rPr lang="en-US" altLang="en-US" sz="2000" b="0" dirty="0"/>
              <a:t>(1 of 4)</a:t>
            </a:r>
          </a:p>
        </p:txBody>
      </p:sp>
      <p:sp>
        <p:nvSpPr>
          <p:cNvPr id="114691" name="Content Placeholder 2"/>
          <p:cNvSpPr>
            <a:spLocks noGrp="1"/>
          </p:cNvSpPr>
          <p:nvPr>
            <p:ph type="body" idx="1"/>
          </p:nvPr>
        </p:nvSpPr>
        <p:spPr/>
        <p:txBody>
          <a:bodyPr rIns="228600"/>
          <a:lstStyle/>
          <a:p>
            <a:pPr>
              <a:spcBef>
                <a:spcPct val="35000"/>
              </a:spcBef>
            </a:pPr>
            <a:r>
              <a:rPr lang="en-US" altLang="en-US" dirty="0"/>
              <a:t>Potential threats include:</a:t>
            </a:r>
          </a:p>
          <a:p>
            <a:pPr lvl="1">
              <a:spcBef>
                <a:spcPct val="35000"/>
              </a:spcBef>
            </a:pPr>
            <a:r>
              <a:rPr lang="en-US" altLang="en-US" dirty="0"/>
              <a:t>Incidents related to the use and transportation of radioactive isotopes</a:t>
            </a:r>
          </a:p>
          <a:p>
            <a:pPr lvl="1">
              <a:spcBef>
                <a:spcPct val="35000"/>
              </a:spcBef>
            </a:pPr>
            <a:r>
              <a:rPr lang="en-US" altLang="en-US" dirty="0"/>
              <a:t>Intentionally released radioactivity in terrorist attacks</a:t>
            </a:r>
          </a:p>
          <a:p>
            <a:pPr>
              <a:spcBef>
                <a:spcPct val="35000"/>
              </a:spcBef>
            </a:pPr>
            <a:r>
              <a:rPr lang="en-US" altLang="en-US" dirty="0"/>
              <a:t>First determine if there has been a radiation exposure and then whether ongoing exposure continues to exist.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pPr>
              <a:lnSpc>
                <a:spcPct val="85000"/>
              </a:lnSpc>
            </a:pPr>
            <a:r>
              <a:rPr lang="en-US" altLang="en-US" dirty="0"/>
              <a:t>Radiation Burns </a:t>
            </a:r>
            <a:r>
              <a:rPr lang="en-US" altLang="en-US" sz="2000" b="0" dirty="0"/>
              <a:t>(2 of 4)</a:t>
            </a:r>
          </a:p>
        </p:txBody>
      </p:sp>
      <p:sp>
        <p:nvSpPr>
          <p:cNvPr id="115715" name="Rectangle 3"/>
          <p:cNvSpPr>
            <a:spLocks noGrp="1" noChangeArrowheads="1"/>
          </p:cNvSpPr>
          <p:nvPr>
            <p:ph type="body" idx="1"/>
          </p:nvPr>
        </p:nvSpPr>
        <p:spPr/>
        <p:txBody>
          <a:bodyPr rIns="228600"/>
          <a:lstStyle/>
          <a:p>
            <a:pPr>
              <a:spcBef>
                <a:spcPct val="35000"/>
              </a:spcBef>
            </a:pPr>
            <a:r>
              <a:rPr lang="en-US" altLang="en-US" dirty="0"/>
              <a:t>Three types of ionizing radiation:</a:t>
            </a:r>
          </a:p>
          <a:p>
            <a:pPr lvl="1">
              <a:spcBef>
                <a:spcPct val="35000"/>
              </a:spcBef>
            </a:pPr>
            <a:r>
              <a:rPr lang="en-US" altLang="en-US" dirty="0"/>
              <a:t>Alpha</a:t>
            </a:r>
          </a:p>
          <a:p>
            <a:pPr lvl="2"/>
            <a:r>
              <a:rPr lang="en-US" altLang="en-US" sz="2000" dirty="0"/>
              <a:t>Little penetrating energy easily stopped by the skin</a:t>
            </a:r>
          </a:p>
          <a:p>
            <a:pPr lvl="1">
              <a:spcBef>
                <a:spcPct val="35000"/>
              </a:spcBef>
            </a:pPr>
            <a:r>
              <a:rPr lang="en-US" altLang="en-US" dirty="0"/>
              <a:t>Beta</a:t>
            </a:r>
          </a:p>
          <a:p>
            <a:pPr lvl="2"/>
            <a:r>
              <a:rPr lang="en-US" altLang="en-US" sz="2000" dirty="0"/>
              <a:t>Greater penetrating power, but blocked by simple protective clothing</a:t>
            </a:r>
          </a:p>
          <a:p>
            <a:pPr lvl="1">
              <a:spcBef>
                <a:spcPct val="35000"/>
              </a:spcBef>
            </a:pPr>
            <a:r>
              <a:rPr lang="en-US" altLang="en-US" dirty="0"/>
              <a:t>Gamma</a:t>
            </a:r>
          </a:p>
          <a:p>
            <a:pPr lvl="2"/>
            <a:r>
              <a:rPr lang="en-US" altLang="en-US" sz="2000" dirty="0"/>
              <a:t>Very penetrating; easily passes through the body and solid materials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p:txBody>
          <a:bodyPr/>
          <a:lstStyle/>
          <a:p>
            <a:pPr>
              <a:lnSpc>
                <a:spcPct val="85000"/>
              </a:lnSpc>
            </a:pPr>
            <a:r>
              <a:rPr lang="en-US" altLang="en-US" dirty="0"/>
              <a:t>Radiation Burns </a:t>
            </a:r>
            <a:r>
              <a:rPr lang="en-US" altLang="en-US" sz="2000" b="0" dirty="0"/>
              <a:t>(3 of 4)</a:t>
            </a:r>
          </a:p>
        </p:txBody>
      </p:sp>
      <p:sp>
        <p:nvSpPr>
          <p:cNvPr id="116739" name="Rectangle 3"/>
          <p:cNvSpPr>
            <a:spLocks noGrp="1" noChangeArrowheads="1"/>
          </p:cNvSpPr>
          <p:nvPr>
            <p:ph type="body" idx="1"/>
          </p:nvPr>
        </p:nvSpPr>
        <p:spPr/>
        <p:txBody>
          <a:bodyPr rIns="228600"/>
          <a:lstStyle/>
          <a:p>
            <a:pPr>
              <a:spcBef>
                <a:spcPct val="35000"/>
              </a:spcBef>
            </a:pPr>
            <a:r>
              <a:rPr lang="en-US" altLang="en-US" dirty="0"/>
              <a:t>Most ionizing radiation accidents involve gamma radiation (x-rays).</a:t>
            </a:r>
          </a:p>
          <a:p>
            <a:pPr>
              <a:spcBef>
                <a:spcPct val="35000"/>
              </a:spcBef>
            </a:pPr>
            <a:r>
              <a:rPr lang="en-US" altLang="en-US" dirty="0"/>
              <a:t>Management</a:t>
            </a:r>
          </a:p>
          <a:p>
            <a:pPr lvl="1">
              <a:spcBef>
                <a:spcPct val="35000"/>
              </a:spcBef>
            </a:pPr>
            <a:r>
              <a:rPr lang="en-US" altLang="en-US" dirty="0"/>
              <a:t>Maintain a safe distance and wait for the hazmat team to decontaminate the patient.</a:t>
            </a:r>
          </a:p>
          <a:p>
            <a:pPr lvl="1">
              <a:spcBef>
                <a:spcPct val="35000"/>
              </a:spcBef>
            </a:pPr>
            <a:r>
              <a:rPr lang="en-US" altLang="en-US" dirty="0"/>
              <a:t>Call for additional resources to remove the patient’s clothes.</a:t>
            </a:r>
          </a:p>
          <a:p>
            <a:pPr lvl="1">
              <a:spcBef>
                <a:spcPct val="35000"/>
              </a:spcBef>
            </a:pPr>
            <a:r>
              <a:rPr lang="en-US" altLang="en-US" dirty="0"/>
              <a:t>Begin XABCs and treat burns or trauma.</a:t>
            </a:r>
          </a:p>
          <a:p>
            <a:pPr lvl="1">
              <a:spcBef>
                <a:spcPct val="35000"/>
              </a:spcBef>
            </a:pPr>
            <a:r>
              <a:rPr lang="en-US" altLang="en-US" dirty="0"/>
              <a:t>Irrigate open wounds.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p:txBody>
          <a:bodyPr/>
          <a:lstStyle/>
          <a:p>
            <a:pPr>
              <a:lnSpc>
                <a:spcPct val="85000"/>
              </a:lnSpc>
            </a:pPr>
            <a:r>
              <a:rPr lang="en-US" altLang="en-US" dirty="0"/>
              <a:t>Radiation Burns </a:t>
            </a:r>
            <a:r>
              <a:rPr lang="en-US" altLang="en-US" sz="2000" b="0" dirty="0"/>
              <a:t>(4 of 4)</a:t>
            </a:r>
          </a:p>
        </p:txBody>
      </p:sp>
      <p:sp>
        <p:nvSpPr>
          <p:cNvPr id="117763" name="Rectangle 3"/>
          <p:cNvSpPr>
            <a:spLocks noGrp="1" noChangeArrowheads="1"/>
          </p:cNvSpPr>
          <p:nvPr>
            <p:ph type="body" idx="1"/>
          </p:nvPr>
        </p:nvSpPr>
        <p:spPr/>
        <p:txBody>
          <a:bodyPr rIns="228600"/>
          <a:lstStyle/>
          <a:p>
            <a:pPr>
              <a:spcBef>
                <a:spcPct val="35000"/>
              </a:spcBef>
            </a:pPr>
            <a:r>
              <a:rPr lang="en-US" altLang="en-US" dirty="0"/>
              <a:t>Management (cont’d)</a:t>
            </a:r>
          </a:p>
          <a:p>
            <a:pPr lvl="1">
              <a:spcBef>
                <a:spcPct val="35000"/>
              </a:spcBef>
            </a:pPr>
            <a:r>
              <a:rPr lang="en-US" altLang="en-US" dirty="0"/>
              <a:t>Notify the emergency department.</a:t>
            </a:r>
          </a:p>
          <a:p>
            <a:pPr lvl="1">
              <a:spcBef>
                <a:spcPct val="35000"/>
              </a:spcBef>
            </a:pPr>
            <a:r>
              <a:rPr lang="en-US" altLang="en-US" dirty="0"/>
              <a:t>Identify the radioactive source and the length of the patient’s exposure to it.</a:t>
            </a:r>
          </a:p>
          <a:p>
            <a:pPr lvl="1">
              <a:spcBef>
                <a:spcPct val="35000"/>
              </a:spcBef>
            </a:pPr>
            <a:r>
              <a:rPr lang="en-US" altLang="en-US" dirty="0"/>
              <a:t>Limit your duration of exposure.</a:t>
            </a:r>
          </a:p>
          <a:p>
            <a:pPr lvl="1">
              <a:spcBef>
                <a:spcPct val="35000"/>
              </a:spcBef>
            </a:pPr>
            <a:r>
              <a:rPr lang="en-US" altLang="en-US" dirty="0"/>
              <a:t>Increase your distance from the source.</a:t>
            </a:r>
          </a:p>
          <a:p>
            <a:pPr lvl="1">
              <a:spcBef>
                <a:spcPct val="35000"/>
              </a:spcBef>
            </a:pPr>
            <a:r>
              <a:rPr lang="en-US" altLang="en-US" dirty="0"/>
              <a:t>Attempt to place shielding between yourself and the sources of gamma radiation.</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itle 1"/>
          <p:cNvSpPr>
            <a:spLocks noGrp="1"/>
          </p:cNvSpPr>
          <p:nvPr>
            <p:ph type="title"/>
          </p:nvPr>
        </p:nvSpPr>
        <p:spPr/>
        <p:txBody>
          <a:bodyPr/>
          <a:lstStyle/>
          <a:p>
            <a:pPr>
              <a:lnSpc>
                <a:spcPct val="85000"/>
              </a:lnSpc>
            </a:pPr>
            <a:r>
              <a:rPr lang="en-US" altLang="en-US" dirty="0"/>
              <a:t>Dressing and Bandaging </a:t>
            </a:r>
            <a:r>
              <a:rPr lang="en-US" altLang="en-US" sz="2000" b="0" dirty="0"/>
              <a:t>(1 of 2)</a:t>
            </a:r>
          </a:p>
        </p:txBody>
      </p:sp>
      <p:sp>
        <p:nvSpPr>
          <p:cNvPr id="118787" name="Content Placeholder 2"/>
          <p:cNvSpPr>
            <a:spLocks noGrp="1"/>
          </p:cNvSpPr>
          <p:nvPr>
            <p:ph type="body" idx="1"/>
          </p:nvPr>
        </p:nvSpPr>
        <p:spPr>
          <a:xfrm>
            <a:off x="6197600" y="1447800"/>
            <a:ext cx="5080000" cy="4800600"/>
          </a:xfrm>
        </p:spPr>
        <p:txBody>
          <a:bodyPr rIns="228600"/>
          <a:lstStyle/>
          <a:p>
            <a:pPr>
              <a:spcBef>
                <a:spcPct val="35000"/>
              </a:spcBef>
            </a:pPr>
            <a:r>
              <a:rPr lang="en-US" altLang="en-US" dirty="0"/>
              <a:t>All wounds require bandaging.</a:t>
            </a:r>
          </a:p>
          <a:p>
            <a:pPr lvl="1">
              <a:spcBef>
                <a:spcPct val="35000"/>
              </a:spcBef>
            </a:pPr>
            <a:r>
              <a:rPr lang="en-US" altLang="en-US" dirty="0"/>
              <a:t>Splints can help control bleeding and provide firm support for dressing.</a:t>
            </a:r>
          </a:p>
          <a:p>
            <a:pPr lvl="1">
              <a:spcBef>
                <a:spcPct val="35000"/>
              </a:spcBef>
            </a:pPr>
            <a:r>
              <a:rPr lang="en-US" altLang="en-US" dirty="0"/>
              <a:t>There are many different types of dressings and bandages.</a:t>
            </a:r>
          </a:p>
        </p:txBody>
      </p:sp>
      <p:pic>
        <p:nvPicPr>
          <p:cNvPr id="12290" name="Picture 2" descr="Photo A shows sterile dressings of varying sizes. Medical scissors and gloves are also shown. Photo B shows cloth bandages of various sizes.&#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1524" y="1403350"/>
            <a:ext cx="2605154" cy="361315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852488" y="5080000"/>
            <a:ext cx="6786562" cy="1477328"/>
          </a:xfrm>
          <a:prstGeom prst="rect">
            <a:avLst/>
          </a:prstGeom>
        </p:spPr>
        <p:txBody>
          <a:bodyPr wrap="square">
            <a:spAutoFit/>
          </a:bodyPr>
          <a:lstStyle/>
          <a:p>
            <a:r>
              <a:rPr lang="en-US" b="1" dirty="0"/>
              <a:t>FIGURE 27-27 A. </a:t>
            </a:r>
            <a:r>
              <a:rPr lang="en-US" dirty="0"/>
              <a:t>Many types of sterile dressings are used for covering open wounds, including universal dressings, gauze pads, adhesive dressings, and occlusive dressings. </a:t>
            </a:r>
            <a:r>
              <a:rPr lang="en-US" b="1" dirty="0"/>
              <a:t>B. </a:t>
            </a:r>
            <a:r>
              <a:rPr lang="en-US" dirty="0"/>
              <a:t>Bandages keep dressings in place and include soft roller bandages, triangular bandages, and adhesive tape. Splints may also be used to hold dressings in place.</a:t>
            </a:r>
          </a:p>
        </p:txBody>
      </p:sp>
      <p:sp>
        <p:nvSpPr>
          <p:cNvPr id="3" name="Rectangle 2"/>
          <p:cNvSpPr/>
          <p:nvPr/>
        </p:nvSpPr>
        <p:spPr>
          <a:xfrm>
            <a:off x="852488" y="6534834"/>
            <a:ext cx="6096000" cy="246221"/>
          </a:xfrm>
          <a:prstGeom prst="rect">
            <a:avLst/>
          </a:prstGeom>
        </p:spPr>
        <p:txBody>
          <a:bodyPr>
            <a:spAutoFit/>
          </a:bodyPr>
          <a:lstStyle/>
          <a:p>
            <a:r>
              <a:rPr lang="en-US" sz="1000" b="1" dirty="0">
                <a:latin typeface="Arial" panose="020B0604020202020204" pitchFamily="34" charset="0"/>
                <a:cs typeface="Arial" panose="020B0604020202020204" pitchFamily="34" charset="0"/>
              </a:rPr>
              <a:t>A: </a:t>
            </a:r>
            <a:r>
              <a:rPr lang="en-US" sz="1000" dirty="0">
                <a:latin typeface="Arial" panose="020B0604020202020204" pitchFamily="34" charset="0"/>
                <a:cs typeface="Arial" panose="020B0604020202020204" pitchFamily="34" charset="0"/>
              </a:rPr>
              <a:t>© </a:t>
            </a:r>
            <a:r>
              <a:rPr lang="en-US" sz="1000" dirty="0" err="1">
                <a:latin typeface="Arial" panose="020B0604020202020204" pitchFamily="34" charset="0"/>
                <a:cs typeface="Arial" panose="020B0604020202020204" pitchFamily="34" charset="0"/>
              </a:rPr>
              <a:t>MedstockPhotos</a:t>
            </a:r>
            <a:r>
              <a:rPr lang="en-US" sz="1000" dirty="0">
                <a:latin typeface="Arial" panose="020B0604020202020204" pitchFamily="34" charset="0"/>
                <a:cs typeface="Arial" panose="020B0604020202020204" pitchFamily="34" charset="0"/>
              </a:rPr>
              <a:t>/</a:t>
            </a:r>
            <a:r>
              <a:rPr lang="en-US" sz="1000" dirty="0" err="1">
                <a:latin typeface="Arial" panose="020B0604020202020204" pitchFamily="34" charset="0"/>
                <a:cs typeface="Arial" panose="020B0604020202020204" pitchFamily="34" charset="0"/>
              </a:rPr>
              <a:t>Shutterstock</a:t>
            </a:r>
            <a:r>
              <a:rPr lang="en-US" sz="1000" dirty="0">
                <a:latin typeface="Arial" panose="020B0604020202020204" pitchFamily="34" charset="0"/>
                <a:cs typeface="Arial" panose="020B0604020202020204" pitchFamily="34" charset="0"/>
              </a:rPr>
              <a:t>; </a:t>
            </a:r>
            <a:r>
              <a:rPr lang="en-US" sz="1000" b="1" dirty="0">
                <a:latin typeface="Arial" panose="020B0604020202020204" pitchFamily="34" charset="0"/>
                <a:cs typeface="Arial" panose="020B0604020202020204" pitchFamily="34" charset="0"/>
              </a:rPr>
              <a:t>B: </a:t>
            </a:r>
            <a:r>
              <a:rPr lang="en-US" sz="1000" dirty="0">
                <a:latin typeface="Arial" panose="020B0604020202020204" pitchFamily="34" charset="0"/>
                <a:cs typeface="Arial" panose="020B0604020202020204" pitchFamily="34" charset="0"/>
              </a:rPr>
              <a:t>© thodonal88/</a:t>
            </a:r>
            <a:r>
              <a:rPr lang="en-US" sz="1000" dirty="0" err="1">
                <a:latin typeface="Arial" panose="020B0604020202020204" pitchFamily="34" charset="0"/>
                <a:cs typeface="Arial" panose="020B0604020202020204" pitchFamily="34" charset="0"/>
              </a:rPr>
              <a:t>Shutterstock</a:t>
            </a:r>
            <a:r>
              <a:rPr lang="en-US" sz="1000" dirty="0">
                <a:latin typeface="Arial" panose="020B0604020202020204" pitchFamily="34" charset="0"/>
                <a:cs typeface="Arial" panose="020B0604020202020204" pitchFamily="34" charset="0"/>
              </a:rPr>
              <a: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itle 1"/>
          <p:cNvSpPr>
            <a:spLocks noGrp="1"/>
          </p:cNvSpPr>
          <p:nvPr>
            <p:ph type="title"/>
          </p:nvPr>
        </p:nvSpPr>
        <p:spPr/>
        <p:txBody>
          <a:bodyPr/>
          <a:lstStyle/>
          <a:p>
            <a:pPr>
              <a:lnSpc>
                <a:spcPct val="85000"/>
              </a:lnSpc>
            </a:pPr>
            <a:r>
              <a:rPr lang="en-US" altLang="en-US" dirty="0"/>
              <a:t>Dressing and Bandaging </a:t>
            </a:r>
            <a:r>
              <a:rPr lang="en-US" altLang="en-US" sz="2000" b="0" dirty="0"/>
              <a:t>(2 of 2)</a:t>
            </a:r>
          </a:p>
        </p:txBody>
      </p:sp>
      <p:sp>
        <p:nvSpPr>
          <p:cNvPr id="119811" name="Content Placeholder 2"/>
          <p:cNvSpPr>
            <a:spLocks noGrp="1"/>
          </p:cNvSpPr>
          <p:nvPr>
            <p:ph type="body" idx="1"/>
          </p:nvPr>
        </p:nvSpPr>
        <p:spPr/>
        <p:txBody>
          <a:bodyPr rIns="228600"/>
          <a:lstStyle/>
          <a:p>
            <a:pPr>
              <a:spcBef>
                <a:spcPct val="35000"/>
              </a:spcBef>
            </a:pPr>
            <a:r>
              <a:rPr lang="en-US" altLang="en-US" dirty="0"/>
              <a:t>Dressings and bandages have three functions:</a:t>
            </a:r>
          </a:p>
          <a:p>
            <a:pPr lvl="1">
              <a:spcBef>
                <a:spcPct val="35000"/>
              </a:spcBef>
            </a:pPr>
            <a:r>
              <a:rPr lang="en-US" altLang="en-US" dirty="0"/>
              <a:t>To control bleeding</a:t>
            </a:r>
          </a:p>
          <a:p>
            <a:pPr lvl="1">
              <a:spcBef>
                <a:spcPct val="35000"/>
              </a:spcBef>
            </a:pPr>
            <a:r>
              <a:rPr lang="en-US" altLang="en-US" dirty="0"/>
              <a:t>To protect the wound from further damage</a:t>
            </a:r>
          </a:p>
          <a:p>
            <a:pPr lvl="1">
              <a:spcBef>
                <a:spcPct val="35000"/>
              </a:spcBef>
            </a:pPr>
            <a:r>
              <a:rPr lang="en-US" altLang="en-US" dirty="0"/>
              <a:t>To prevent further contamination and infection</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Title 1"/>
          <p:cNvSpPr>
            <a:spLocks noGrp="1"/>
          </p:cNvSpPr>
          <p:nvPr>
            <p:ph type="title"/>
          </p:nvPr>
        </p:nvSpPr>
        <p:spPr/>
        <p:txBody>
          <a:bodyPr/>
          <a:lstStyle/>
          <a:p>
            <a:pPr>
              <a:lnSpc>
                <a:spcPct val="85000"/>
              </a:lnSpc>
            </a:pPr>
            <a:r>
              <a:rPr lang="en-US" altLang="en-US" dirty="0"/>
              <a:t>Sterile Dressings </a:t>
            </a:r>
            <a:r>
              <a:rPr lang="en-US" altLang="en-US" sz="2000" b="0" dirty="0"/>
              <a:t>(1 of 2)</a:t>
            </a:r>
          </a:p>
        </p:txBody>
      </p:sp>
      <p:sp>
        <p:nvSpPr>
          <p:cNvPr id="120835" name="Content Placeholder 2"/>
          <p:cNvSpPr>
            <a:spLocks noGrp="1"/>
          </p:cNvSpPr>
          <p:nvPr>
            <p:ph type="body" idx="1"/>
          </p:nvPr>
        </p:nvSpPr>
        <p:spPr/>
        <p:txBody>
          <a:bodyPr rIns="228600"/>
          <a:lstStyle/>
          <a:p>
            <a:pPr>
              <a:spcBef>
                <a:spcPct val="35000"/>
              </a:spcBef>
            </a:pPr>
            <a:r>
              <a:rPr lang="en-US" altLang="en-US" dirty="0"/>
              <a:t>Most wounds will be covered by:</a:t>
            </a:r>
          </a:p>
          <a:p>
            <a:pPr lvl="1">
              <a:spcBef>
                <a:spcPct val="35000"/>
              </a:spcBef>
            </a:pPr>
            <a:r>
              <a:rPr lang="en-US" altLang="en-US" dirty="0"/>
              <a:t>Universal dressings</a:t>
            </a:r>
          </a:p>
          <a:p>
            <a:pPr lvl="1">
              <a:spcBef>
                <a:spcPct val="35000"/>
              </a:spcBef>
            </a:pPr>
            <a:r>
              <a:rPr lang="en-US" altLang="en-US" dirty="0"/>
              <a:t>Conventional 4</a:t>
            </a:r>
            <a:r>
              <a:rPr lang="en-US" altLang="en-US" dirty="0">
                <a:ea typeface="MS PGothic" charset="-128"/>
              </a:rPr>
              <a:t> </a:t>
            </a:r>
            <a:r>
              <a:rPr lang="en-US" altLang="en-US" dirty="0">
                <a:sym typeface="Symbol" charset="2"/>
              </a:rPr>
              <a:t> </a:t>
            </a:r>
            <a:r>
              <a:rPr lang="en-US" altLang="en-US" dirty="0"/>
              <a:t>4-inch and 4</a:t>
            </a:r>
            <a:r>
              <a:rPr lang="en-US" altLang="en-US" dirty="0">
                <a:ea typeface="MS PGothic" charset="-128"/>
              </a:rPr>
              <a:t> </a:t>
            </a:r>
            <a:r>
              <a:rPr lang="en-US" altLang="en-US" dirty="0">
                <a:sym typeface="Symbol" charset="2"/>
              </a:rPr>
              <a:t></a:t>
            </a:r>
            <a:r>
              <a:rPr lang="en-US" altLang="en-US" dirty="0"/>
              <a:t> 8-inch gauze pads</a:t>
            </a:r>
          </a:p>
          <a:p>
            <a:pPr lvl="1">
              <a:spcBef>
                <a:spcPct val="35000"/>
              </a:spcBef>
            </a:pPr>
            <a:r>
              <a:rPr lang="en-US" altLang="en-US" dirty="0"/>
              <a:t>Assorted small adhesive-type dressings and soft self-adherent roller dressings</a:t>
            </a:r>
          </a:p>
          <a:p>
            <a:pPr>
              <a:spcBef>
                <a:spcPct val="35000"/>
              </a:spcBef>
            </a:pPr>
            <a:r>
              <a:rPr lang="en-US" altLang="en-US" dirty="0"/>
              <a:t>Universal dressings are ideal for covering large open wounds.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pPr>
              <a:lnSpc>
                <a:spcPct val="85000"/>
              </a:lnSpc>
            </a:pPr>
            <a:r>
              <a:rPr lang="en-US" altLang="en-US" dirty="0"/>
              <a:t>Sterile Dressings </a:t>
            </a:r>
            <a:r>
              <a:rPr lang="en-US" altLang="en-US" sz="2000" b="0" dirty="0"/>
              <a:t>(2 of 2)</a:t>
            </a:r>
          </a:p>
        </p:txBody>
      </p:sp>
      <p:sp>
        <p:nvSpPr>
          <p:cNvPr id="121859" name="Rectangle 3"/>
          <p:cNvSpPr>
            <a:spLocks noGrp="1" noChangeArrowheads="1"/>
          </p:cNvSpPr>
          <p:nvPr>
            <p:ph type="body" idx="1"/>
          </p:nvPr>
        </p:nvSpPr>
        <p:spPr/>
        <p:txBody>
          <a:bodyPr rIns="228600"/>
          <a:lstStyle/>
          <a:p>
            <a:pPr>
              <a:spcBef>
                <a:spcPct val="35000"/>
              </a:spcBef>
            </a:pPr>
            <a:r>
              <a:rPr lang="en-US" altLang="en-US" dirty="0"/>
              <a:t>Gauze pads are appropriate for smaller wounds.</a:t>
            </a:r>
          </a:p>
          <a:p>
            <a:pPr>
              <a:spcBef>
                <a:spcPct val="35000"/>
              </a:spcBef>
            </a:pPr>
            <a:r>
              <a:rPr lang="en-US" altLang="en-US" dirty="0"/>
              <a:t>Adhesive-type dressings are useful for minor wounds.</a:t>
            </a:r>
          </a:p>
          <a:p>
            <a:pPr>
              <a:spcBef>
                <a:spcPct val="35000"/>
              </a:spcBef>
            </a:pPr>
            <a:r>
              <a:rPr lang="en-US" altLang="en-US" dirty="0"/>
              <a:t>Occlusive dressings prevent air and liquids from entering (or exiting) the wound.</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a:lnSpc>
                <a:spcPct val="85000"/>
              </a:lnSpc>
            </a:pPr>
            <a:r>
              <a:rPr lang="en-US" altLang="en-US" dirty="0"/>
              <a:t>The Anatomy and Physiology of the Skin </a:t>
            </a:r>
            <a:r>
              <a:rPr lang="en-US" altLang="en-US" sz="2000" b="0" dirty="0"/>
              <a:t>(3 of 9)</a:t>
            </a:r>
          </a:p>
        </p:txBody>
      </p:sp>
      <p:sp>
        <p:nvSpPr>
          <p:cNvPr id="12291" name="Content Placeholder 2"/>
          <p:cNvSpPr>
            <a:spLocks noGrp="1"/>
          </p:cNvSpPr>
          <p:nvPr>
            <p:ph type="body" idx="1"/>
          </p:nvPr>
        </p:nvSpPr>
        <p:spPr/>
        <p:txBody>
          <a:bodyPr rIns="228600"/>
          <a:lstStyle/>
          <a:p>
            <a:pPr>
              <a:spcBef>
                <a:spcPct val="35000"/>
              </a:spcBef>
            </a:pPr>
            <a:r>
              <a:rPr lang="en-US" altLang="en-US" dirty="0"/>
              <a:t>Skin varies in thickness.</a:t>
            </a:r>
          </a:p>
          <a:p>
            <a:pPr lvl="1">
              <a:spcBef>
                <a:spcPct val="35000"/>
              </a:spcBef>
            </a:pPr>
            <a:r>
              <a:rPr lang="en-US" altLang="en-US" dirty="0"/>
              <a:t>Thinner in the very young and very old</a:t>
            </a:r>
          </a:p>
          <a:p>
            <a:pPr lvl="1">
              <a:spcBef>
                <a:spcPct val="35000"/>
              </a:spcBef>
            </a:pPr>
            <a:r>
              <a:rPr lang="en-US" altLang="en-US" dirty="0"/>
              <a:t>Thinner on the eyelids, lips, and ears than on the scalp, back, and soles of feet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p:txBody>
          <a:bodyPr/>
          <a:lstStyle/>
          <a:p>
            <a:pPr>
              <a:lnSpc>
                <a:spcPct val="85000"/>
              </a:lnSpc>
            </a:pPr>
            <a:r>
              <a:rPr lang="en-US" altLang="en-US" dirty="0"/>
              <a:t>Bandages </a:t>
            </a:r>
            <a:r>
              <a:rPr lang="en-US" altLang="en-US" sz="2000" b="0" dirty="0"/>
              <a:t>(1 of 3)</a:t>
            </a:r>
          </a:p>
        </p:txBody>
      </p:sp>
      <p:sp>
        <p:nvSpPr>
          <p:cNvPr id="122883" name="Rectangle 3"/>
          <p:cNvSpPr>
            <a:spLocks noGrp="1" noChangeArrowheads="1"/>
          </p:cNvSpPr>
          <p:nvPr>
            <p:ph type="body" idx="1"/>
          </p:nvPr>
        </p:nvSpPr>
        <p:spPr/>
        <p:txBody>
          <a:bodyPr rIns="228600"/>
          <a:lstStyle/>
          <a:p>
            <a:pPr>
              <a:spcBef>
                <a:spcPct val="35000"/>
              </a:spcBef>
            </a:pPr>
            <a:r>
              <a:rPr lang="en-US" altLang="en-US" dirty="0"/>
              <a:t>To keep dressings in place during transport, you can use:</a:t>
            </a:r>
          </a:p>
          <a:p>
            <a:pPr lvl="1">
              <a:spcBef>
                <a:spcPct val="35000"/>
              </a:spcBef>
            </a:pPr>
            <a:r>
              <a:rPr lang="en-US" altLang="en-US" dirty="0"/>
              <a:t>Soft roller bandages</a:t>
            </a:r>
          </a:p>
          <a:p>
            <a:pPr lvl="1">
              <a:spcBef>
                <a:spcPct val="35000"/>
              </a:spcBef>
            </a:pPr>
            <a:r>
              <a:rPr lang="en-US" altLang="en-US" dirty="0"/>
              <a:t>Rolls of gauze</a:t>
            </a:r>
          </a:p>
          <a:p>
            <a:pPr lvl="1">
              <a:spcBef>
                <a:spcPct val="35000"/>
              </a:spcBef>
            </a:pPr>
            <a:r>
              <a:rPr lang="en-US" altLang="en-US" dirty="0"/>
              <a:t>Triangular bandages</a:t>
            </a:r>
          </a:p>
          <a:p>
            <a:pPr lvl="1">
              <a:spcBef>
                <a:spcPct val="35000"/>
              </a:spcBef>
            </a:pPr>
            <a:r>
              <a:rPr lang="en-US" altLang="en-US" dirty="0"/>
              <a:t>Adhesive tape</a:t>
            </a:r>
          </a:p>
          <a:p>
            <a:pPr>
              <a:spcBef>
                <a:spcPct val="35000"/>
              </a:spcBef>
            </a:pPr>
            <a:r>
              <a:rPr lang="en-US" altLang="en-US" dirty="0"/>
              <a:t>Self-adherent, soft roller bandages are easiest to use.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p:txBody>
          <a:bodyPr/>
          <a:lstStyle/>
          <a:p>
            <a:pPr>
              <a:lnSpc>
                <a:spcPct val="85000"/>
              </a:lnSpc>
            </a:pPr>
            <a:r>
              <a:rPr lang="en-US" altLang="en-US" dirty="0"/>
              <a:t>Bandages </a:t>
            </a:r>
            <a:r>
              <a:rPr lang="en-US" altLang="en-US" sz="2000" b="0" dirty="0"/>
              <a:t>(2 of 3)</a:t>
            </a:r>
          </a:p>
        </p:txBody>
      </p:sp>
      <p:sp>
        <p:nvSpPr>
          <p:cNvPr id="123907" name="Rectangle 3"/>
          <p:cNvSpPr>
            <a:spLocks noGrp="1" noChangeArrowheads="1"/>
          </p:cNvSpPr>
          <p:nvPr>
            <p:ph type="body" idx="1"/>
          </p:nvPr>
        </p:nvSpPr>
        <p:spPr/>
        <p:txBody>
          <a:bodyPr rIns="228600"/>
          <a:lstStyle/>
          <a:p>
            <a:pPr>
              <a:spcBef>
                <a:spcPct val="35000"/>
              </a:spcBef>
            </a:pPr>
            <a:r>
              <a:rPr lang="en-US" altLang="en-US" dirty="0"/>
              <a:t>Adhesive tape holds small dressings in place and helps to secure larger dressings.</a:t>
            </a:r>
          </a:p>
          <a:p>
            <a:pPr>
              <a:spcBef>
                <a:spcPct val="35000"/>
              </a:spcBef>
            </a:pPr>
            <a:r>
              <a:rPr lang="en-US" altLang="en-US" dirty="0"/>
              <a:t>Do not use elastic bandages to secure dressings.</a:t>
            </a:r>
          </a:p>
          <a:p>
            <a:pPr lvl="1">
              <a:spcBef>
                <a:spcPct val="35000"/>
              </a:spcBef>
            </a:pPr>
            <a:r>
              <a:rPr lang="en-US" altLang="en-US" dirty="0"/>
              <a:t>The bandage may become a tourniquet and cause further damage.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p:txBody>
          <a:bodyPr/>
          <a:lstStyle/>
          <a:p>
            <a:pPr>
              <a:lnSpc>
                <a:spcPct val="85000"/>
              </a:lnSpc>
            </a:pPr>
            <a:r>
              <a:rPr lang="en-US" altLang="en-US" dirty="0"/>
              <a:t>Bandages </a:t>
            </a:r>
            <a:r>
              <a:rPr lang="en-US" altLang="en-US" sz="2000" b="0" dirty="0"/>
              <a:t>(3 of 3)</a:t>
            </a:r>
          </a:p>
        </p:txBody>
      </p:sp>
      <p:sp>
        <p:nvSpPr>
          <p:cNvPr id="124931" name="Rectangle 3"/>
          <p:cNvSpPr>
            <a:spLocks noGrp="1" noChangeArrowheads="1"/>
          </p:cNvSpPr>
          <p:nvPr>
            <p:ph type="body" idx="1"/>
          </p:nvPr>
        </p:nvSpPr>
        <p:spPr/>
        <p:txBody>
          <a:bodyPr rIns="228600"/>
          <a:lstStyle/>
          <a:p>
            <a:pPr>
              <a:spcBef>
                <a:spcPct val="35000"/>
              </a:spcBef>
            </a:pPr>
            <a:r>
              <a:rPr lang="en-US" altLang="en-US" dirty="0"/>
              <a:t>Splints are useful in stabilizing broken extremities.</a:t>
            </a:r>
          </a:p>
          <a:p>
            <a:pPr lvl="1">
              <a:spcBef>
                <a:spcPct val="35000"/>
              </a:spcBef>
            </a:pPr>
            <a:r>
              <a:rPr lang="en-US" altLang="en-US" dirty="0"/>
              <a:t>Can be used with dressings to help control bleeding from soft-tissue injuries</a:t>
            </a:r>
          </a:p>
          <a:p>
            <a:pPr>
              <a:spcBef>
                <a:spcPct val="35000"/>
              </a:spcBef>
            </a:pPr>
            <a:r>
              <a:rPr lang="en-US" altLang="en-US" dirty="0"/>
              <a:t>If a wound continues to bleed despite the use of direct pressure, quickly proceed to the use of a tourniquet.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p:txBody>
          <a:bodyPr/>
          <a:lstStyle/>
          <a:p>
            <a:pPr>
              <a:lnSpc>
                <a:spcPct val="85000"/>
              </a:lnSpc>
            </a:pPr>
            <a:r>
              <a:rPr lang="en-US" altLang="en-US" dirty="0"/>
              <a:t>Review</a:t>
            </a:r>
          </a:p>
        </p:txBody>
      </p:sp>
      <p:sp>
        <p:nvSpPr>
          <p:cNvPr id="125955" name="Rectangle 3"/>
          <p:cNvSpPr>
            <a:spLocks noGrp="1" noChangeArrowheads="1"/>
          </p:cNvSpPr>
          <p:nvPr>
            <p:ph type="body" idx="1"/>
          </p:nvPr>
        </p:nvSpPr>
        <p:spPr/>
        <p:txBody>
          <a:bodyPr rIns="228600"/>
          <a:lstStyle/>
          <a:p>
            <a:pPr marL="457200" indent="-457200">
              <a:spcBef>
                <a:spcPct val="35000"/>
              </a:spcBef>
              <a:buFontTx/>
              <a:buAutoNum type="arabicPeriod"/>
            </a:pPr>
            <a:r>
              <a:rPr lang="en-US" altLang="en-US" dirty="0"/>
              <a:t>A young male was struck in the forearm with a baseball and complains of pain to the area. Slight swelling and ecchymosis are present, but no external bleeding. Which type of injury does this describe?</a:t>
            </a:r>
          </a:p>
          <a:p>
            <a:pPr marL="1016000" lvl="1" indent="-444500">
              <a:spcBef>
                <a:spcPct val="35000"/>
              </a:spcBef>
              <a:buFontTx/>
              <a:buAutoNum type="alphaUcPeriod"/>
            </a:pPr>
            <a:r>
              <a:rPr lang="en-US" altLang="en-US" dirty="0"/>
              <a:t>Abrasion</a:t>
            </a:r>
          </a:p>
          <a:p>
            <a:pPr marL="1016000" lvl="1" indent="-444500">
              <a:spcBef>
                <a:spcPct val="35000"/>
              </a:spcBef>
              <a:buFontTx/>
              <a:buAutoNum type="alphaUcPeriod"/>
            </a:pPr>
            <a:r>
              <a:rPr lang="en-US" altLang="en-US" dirty="0"/>
              <a:t>Contusion</a:t>
            </a:r>
          </a:p>
          <a:p>
            <a:pPr marL="1016000" lvl="1" indent="-444500">
              <a:spcBef>
                <a:spcPct val="35000"/>
              </a:spcBef>
              <a:buFontTx/>
              <a:buAutoNum type="alphaUcPeriod"/>
            </a:pPr>
            <a:r>
              <a:rPr lang="en-US" altLang="en-US" dirty="0"/>
              <a:t>Hematoma</a:t>
            </a:r>
          </a:p>
          <a:p>
            <a:pPr marL="1016000" lvl="1" indent="-444500">
              <a:spcBef>
                <a:spcPct val="35000"/>
              </a:spcBef>
              <a:buFontTx/>
              <a:buAutoNum type="alphaUcPeriod"/>
            </a:pPr>
            <a:r>
              <a:rPr lang="en-US" altLang="en-US" dirty="0"/>
              <a:t>Avulsion</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p:txBody>
          <a:bodyPr/>
          <a:lstStyle/>
          <a:p>
            <a:pPr>
              <a:lnSpc>
                <a:spcPct val="85000"/>
              </a:lnSpc>
            </a:pPr>
            <a:r>
              <a:rPr lang="en-US" altLang="en-US" dirty="0"/>
              <a:t>Review</a:t>
            </a:r>
          </a:p>
        </p:txBody>
      </p:sp>
      <p:sp>
        <p:nvSpPr>
          <p:cNvPr id="126979" name="Rectangle 3"/>
          <p:cNvSpPr>
            <a:spLocks noGrp="1" noChangeArrowheads="1"/>
          </p:cNvSpPr>
          <p:nvPr>
            <p:ph type="body" idx="1"/>
          </p:nvPr>
        </p:nvSpPr>
        <p:spPr/>
        <p:txBody>
          <a:bodyPr rIns="228600"/>
          <a:lstStyle/>
          <a:p>
            <a:pPr marL="0" indent="0">
              <a:lnSpc>
                <a:spcPct val="90000"/>
              </a:lnSpc>
              <a:buFontTx/>
              <a:buNone/>
            </a:pPr>
            <a:r>
              <a:rPr lang="en-US" altLang="en-US" b="1" dirty="0"/>
              <a:t>Answer: </a:t>
            </a:r>
            <a:r>
              <a:rPr lang="en-US" altLang="en-US" b="1" dirty="0">
                <a:solidFill>
                  <a:srgbClr val="F37021"/>
                </a:solidFill>
              </a:rPr>
              <a:t>B</a:t>
            </a:r>
          </a:p>
          <a:p>
            <a:pPr marL="0" indent="0">
              <a:spcBef>
                <a:spcPct val="35000"/>
              </a:spcBef>
              <a:buFontTx/>
              <a:buNone/>
            </a:pPr>
            <a:r>
              <a:rPr lang="en-US" altLang="en-US" b="1" dirty="0"/>
              <a:t>Rationale: </a:t>
            </a:r>
            <a:r>
              <a:rPr lang="en-US" altLang="en-US" dirty="0"/>
              <a:t>A contusion (bruise) is caused by direct blunt force trauma. The epidermis remains intact, but small blood vessels in the dermis are injured. The depth of the injury varies, depending on the amount of energy absorbed. Pain and swelling occur as fluid and blood leak into the damaged area. The buildup of blood produces a characteristic blue and black discoloration called ecchymosis.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p:txBody>
          <a:bodyPr/>
          <a:lstStyle/>
          <a:p>
            <a:pPr>
              <a:lnSpc>
                <a:spcPct val="85000"/>
              </a:lnSpc>
            </a:pPr>
            <a:r>
              <a:rPr lang="en-US" altLang="en-US" dirty="0"/>
              <a:t>Review</a:t>
            </a:r>
            <a:endParaRPr lang="en-US" altLang="en-US" sz="2800" b="0" dirty="0"/>
          </a:p>
        </p:txBody>
      </p:sp>
      <p:sp>
        <p:nvSpPr>
          <p:cNvPr id="128003" name="Rectangle 3"/>
          <p:cNvSpPr>
            <a:spLocks noGrp="1" noChangeArrowheads="1"/>
          </p:cNvSpPr>
          <p:nvPr>
            <p:ph type="body" idx="1"/>
          </p:nvPr>
        </p:nvSpPr>
        <p:spPr/>
        <p:txBody>
          <a:bodyPr rIns="228600"/>
          <a:lstStyle/>
          <a:p>
            <a:pPr marL="457200" indent="-457200">
              <a:spcBef>
                <a:spcPct val="35000"/>
              </a:spcBef>
              <a:buFontTx/>
              <a:buAutoNum type="arabicPeriod"/>
              <a:tabLst>
                <a:tab pos="342900" algn="l"/>
              </a:tabLst>
            </a:pPr>
            <a:r>
              <a:rPr lang="en-US" altLang="en-US" dirty="0"/>
              <a:t>A young male was struck in the forearm with a baseball and complains of pain to the area. Slight swelling and ecchymosis are present, but no external bleeding. Which type of injury does this describe?</a:t>
            </a:r>
          </a:p>
          <a:p>
            <a:pPr marL="1016000" lvl="1" indent="-444500">
              <a:spcBef>
                <a:spcPct val="35000"/>
              </a:spcBef>
              <a:buFontTx/>
              <a:buAutoNum type="alphaUcPeriod"/>
              <a:tabLst>
                <a:tab pos="342900" algn="l"/>
              </a:tabLst>
            </a:pPr>
            <a:r>
              <a:rPr lang="en-US" altLang="en-US" dirty="0"/>
              <a:t>Abrasion</a:t>
            </a:r>
            <a:br>
              <a:rPr lang="en-US" altLang="en-US" dirty="0"/>
            </a:br>
            <a:r>
              <a:rPr lang="en-US" altLang="en-US" b="1" dirty="0"/>
              <a:t>Rationale: </a:t>
            </a:r>
            <a:r>
              <a:rPr lang="en-US" altLang="en-US" dirty="0">
                <a:solidFill>
                  <a:srgbClr val="F37021"/>
                </a:solidFill>
              </a:rPr>
              <a:t>An abrasion is a wound of the superficial layer of skin, caused by friction.</a:t>
            </a:r>
          </a:p>
          <a:p>
            <a:pPr marL="1016000" lvl="1" indent="-444500">
              <a:spcBef>
                <a:spcPct val="35000"/>
              </a:spcBef>
              <a:buFontTx/>
              <a:buAutoNum type="alphaUcPeriod"/>
              <a:tabLst>
                <a:tab pos="342900" algn="l"/>
              </a:tabLst>
            </a:pPr>
            <a:r>
              <a:rPr lang="en-US" altLang="en-US" dirty="0"/>
              <a:t>Contusion</a:t>
            </a:r>
            <a:br>
              <a:rPr lang="en-US" altLang="en-US" dirty="0"/>
            </a:br>
            <a:r>
              <a:rPr lang="en-US" altLang="en-US" b="1" dirty="0"/>
              <a:t>Rationale: </a:t>
            </a:r>
            <a:r>
              <a:rPr lang="en-US" altLang="en-US" dirty="0">
                <a:solidFill>
                  <a:srgbClr val="F37021"/>
                </a:solidFill>
              </a:rPr>
              <a:t>Correct answer</a:t>
            </a:r>
          </a:p>
          <a:p>
            <a:pPr marL="1016000" lvl="1" indent="-444500">
              <a:spcBef>
                <a:spcPct val="35000"/>
              </a:spcBef>
              <a:buFontTx/>
              <a:buAutoNum type="alphaUcPeriod" startAt="3"/>
              <a:tabLst>
                <a:tab pos="342900" algn="l"/>
              </a:tabLst>
            </a:pPr>
            <a:r>
              <a:rPr lang="en-US" altLang="en-US" dirty="0"/>
              <a:t>Hematoma</a:t>
            </a:r>
            <a:br>
              <a:rPr lang="en-US" altLang="en-US" dirty="0"/>
            </a:br>
            <a:r>
              <a:rPr lang="en-US" altLang="en-US" b="1" dirty="0"/>
              <a:t>Rationale: </a:t>
            </a:r>
            <a:r>
              <a:rPr lang="en-US" altLang="en-US" dirty="0">
                <a:solidFill>
                  <a:srgbClr val="F37021"/>
                </a:solidFill>
              </a:rPr>
              <a:t>A hematoma is blood that has collected within damaged tissue or in a body cavity, associated with large blood vessel damage.</a:t>
            </a:r>
          </a:p>
          <a:p>
            <a:pPr marL="1016000" lvl="1" indent="-444500">
              <a:spcBef>
                <a:spcPct val="35000"/>
              </a:spcBef>
              <a:buFontTx/>
              <a:buAutoNum type="alphaUcPeriod" startAt="3"/>
              <a:tabLst>
                <a:tab pos="342900" algn="l"/>
              </a:tabLst>
            </a:pPr>
            <a:r>
              <a:rPr lang="en-US" altLang="en-US" dirty="0"/>
              <a:t>Avulsion</a:t>
            </a:r>
            <a:br>
              <a:rPr lang="en-US" altLang="en-US" dirty="0"/>
            </a:br>
            <a:r>
              <a:rPr lang="en-US" altLang="en-US" b="1" dirty="0"/>
              <a:t>Rationale: </a:t>
            </a:r>
            <a:r>
              <a:rPr lang="en-US" altLang="en-US" dirty="0">
                <a:solidFill>
                  <a:srgbClr val="F37021"/>
                </a:solidFill>
              </a:rPr>
              <a:t>An avulsion is an injury that separates various layers of tissue.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pPr>
              <a:lnSpc>
                <a:spcPct val="85000"/>
              </a:lnSpc>
            </a:pPr>
            <a:r>
              <a:rPr lang="en-US" altLang="en-US" dirty="0"/>
              <a:t>Review</a:t>
            </a:r>
          </a:p>
        </p:txBody>
      </p:sp>
      <p:sp>
        <p:nvSpPr>
          <p:cNvPr id="130051" name="Rectangle 3"/>
          <p:cNvSpPr>
            <a:spLocks noGrp="1" noChangeArrowheads="1"/>
          </p:cNvSpPr>
          <p:nvPr>
            <p:ph type="body" idx="1"/>
          </p:nvPr>
        </p:nvSpPr>
        <p:spPr/>
        <p:txBody>
          <a:bodyPr rIns="228600"/>
          <a:lstStyle/>
          <a:p>
            <a:pPr marL="457200" indent="-457200">
              <a:spcBef>
                <a:spcPct val="35000"/>
              </a:spcBef>
              <a:buFontTx/>
              <a:buAutoNum type="arabicPeriod" startAt="2"/>
            </a:pPr>
            <a:r>
              <a:rPr lang="en-US" altLang="en-US" dirty="0"/>
              <a:t>A compression injury that is severe enough to cut off blood flow below the injury is called:</a:t>
            </a:r>
          </a:p>
          <a:p>
            <a:pPr marL="1016000" lvl="1" indent="-444500">
              <a:spcBef>
                <a:spcPct val="35000"/>
              </a:spcBef>
              <a:buFontTx/>
              <a:buAutoNum type="alphaUcPeriod"/>
            </a:pPr>
            <a:r>
              <a:rPr lang="en-US" altLang="en-US" dirty="0"/>
              <a:t>a contusion.</a:t>
            </a:r>
          </a:p>
          <a:p>
            <a:pPr marL="1016000" lvl="1" indent="-444500">
              <a:spcBef>
                <a:spcPct val="35000"/>
              </a:spcBef>
              <a:buFontTx/>
              <a:buAutoNum type="alphaUcPeriod"/>
            </a:pPr>
            <a:r>
              <a:rPr lang="en-US" altLang="en-US" dirty="0"/>
              <a:t>a hematoma.</a:t>
            </a:r>
          </a:p>
          <a:p>
            <a:pPr marL="1016000" lvl="1" indent="-444500">
              <a:spcBef>
                <a:spcPct val="35000"/>
              </a:spcBef>
              <a:buFontTx/>
              <a:buAutoNum type="alphaUcPeriod"/>
            </a:pPr>
            <a:r>
              <a:rPr lang="en-US" altLang="en-US" dirty="0"/>
              <a:t>a local thrombus.</a:t>
            </a:r>
          </a:p>
          <a:p>
            <a:pPr marL="1016000" lvl="1" indent="-444500">
              <a:spcBef>
                <a:spcPct val="35000"/>
              </a:spcBef>
              <a:buFontTx/>
              <a:buAutoNum type="alphaUcPeriod"/>
            </a:pPr>
            <a:r>
              <a:rPr lang="en-US" altLang="en-US" dirty="0"/>
              <a:t>compartment syndrome.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a:lstStyle/>
          <a:p>
            <a:pPr>
              <a:lnSpc>
                <a:spcPct val="85000"/>
              </a:lnSpc>
            </a:pPr>
            <a:r>
              <a:rPr lang="en-US" altLang="en-US" dirty="0"/>
              <a:t>Review</a:t>
            </a:r>
          </a:p>
        </p:txBody>
      </p:sp>
      <p:sp>
        <p:nvSpPr>
          <p:cNvPr id="131075" name="Rectangle 3"/>
          <p:cNvSpPr>
            <a:spLocks noGrp="1" noChangeArrowheads="1"/>
          </p:cNvSpPr>
          <p:nvPr>
            <p:ph type="body" idx="1"/>
          </p:nvPr>
        </p:nvSpPr>
        <p:spPr/>
        <p:txBody>
          <a:bodyPr rIns="228600"/>
          <a:lstStyle/>
          <a:p>
            <a:pPr marL="0" indent="0">
              <a:lnSpc>
                <a:spcPct val="90000"/>
              </a:lnSpc>
              <a:buFontTx/>
              <a:buNone/>
            </a:pPr>
            <a:r>
              <a:rPr lang="en-US" altLang="en-US" b="1" dirty="0"/>
              <a:t>Answer: </a:t>
            </a:r>
            <a:r>
              <a:rPr lang="en-US" altLang="en-US" b="1" dirty="0">
                <a:solidFill>
                  <a:srgbClr val="F37021"/>
                </a:solidFill>
              </a:rPr>
              <a:t>D</a:t>
            </a:r>
          </a:p>
          <a:p>
            <a:pPr marL="0" indent="0">
              <a:spcBef>
                <a:spcPct val="35000"/>
              </a:spcBef>
              <a:buFontTx/>
              <a:buNone/>
            </a:pPr>
            <a:r>
              <a:rPr lang="en-US" altLang="en-US" b="1" dirty="0"/>
              <a:t>Rationale: </a:t>
            </a:r>
            <a:r>
              <a:rPr lang="en-US" altLang="en-US" dirty="0"/>
              <a:t>Compartment syndrome can occur when a part of the body has been compressed for a prolonged period of time—usually greater than 4 hours. The injured tissue begins to swell, which can impede arterial blood flow and venous return. As a result, the part of the body distal to the compression site becomes hypoxic and metabolic waste products (ie, lactic acid) begin to accumulate.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p:txBody>
          <a:bodyPr/>
          <a:lstStyle/>
          <a:p>
            <a:pPr>
              <a:lnSpc>
                <a:spcPct val="85000"/>
              </a:lnSpc>
            </a:pPr>
            <a:r>
              <a:rPr lang="en-US" altLang="en-US" dirty="0"/>
              <a:t>Review</a:t>
            </a:r>
            <a:endParaRPr lang="en-US" altLang="en-US" sz="2800" b="0" dirty="0"/>
          </a:p>
        </p:txBody>
      </p:sp>
      <p:sp>
        <p:nvSpPr>
          <p:cNvPr id="132099" name="Rectangle 3"/>
          <p:cNvSpPr>
            <a:spLocks noGrp="1" noChangeArrowheads="1"/>
          </p:cNvSpPr>
          <p:nvPr>
            <p:ph type="body" idx="1"/>
          </p:nvPr>
        </p:nvSpPr>
        <p:spPr/>
        <p:txBody>
          <a:bodyPr rIns="228600"/>
          <a:lstStyle/>
          <a:p>
            <a:pPr marL="457200" indent="-457200">
              <a:spcBef>
                <a:spcPct val="35000"/>
              </a:spcBef>
              <a:buFontTx/>
              <a:buAutoNum type="arabicPeriod" startAt="2"/>
            </a:pPr>
            <a:r>
              <a:rPr lang="en-US" altLang="en-US" dirty="0"/>
              <a:t>A compression injury that is severe enough to cut off blood flow below the injury is called:</a:t>
            </a:r>
          </a:p>
          <a:p>
            <a:pPr marL="1016000" lvl="1" indent="-444500">
              <a:spcBef>
                <a:spcPct val="35000"/>
              </a:spcBef>
              <a:buFontTx/>
              <a:buAutoNum type="alphaUcPeriod"/>
            </a:pPr>
            <a:r>
              <a:rPr lang="en-US" altLang="en-US" dirty="0"/>
              <a:t>a contusion.</a:t>
            </a:r>
            <a:br>
              <a:rPr lang="en-US" altLang="en-US" dirty="0"/>
            </a:br>
            <a:r>
              <a:rPr lang="en-US" altLang="en-US" b="1" dirty="0"/>
              <a:t>Rationale: </a:t>
            </a:r>
            <a:r>
              <a:rPr lang="en-US" altLang="en-US" dirty="0">
                <a:solidFill>
                  <a:srgbClr val="F37021"/>
                </a:solidFill>
              </a:rPr>
              <a:t>This is a bruise.</a:t>
            </a:r>
          </a:p>
          <a:p>
            <a:pPr marL="1016000" lvl="1" indent="-444500">
              <a:spcBef>
                <a:spcPct val="35000"/>
              </a:spcBef>
              <a:buFontTx/>
              <a:buAutoNum type="alphaUcPeriod"/>
            </a:pPr>
            <a:r>
              <a:rPr lang="en-US" altLang="en-US" dirty="0"/>
              <a:t>a hematoma.</a:t>
            </a:r>
            <a:br>
              <a:rPr lang="en-US" altLang="en-US" dirty="0"/>
            </a:br>
            <a:r>
              <a:rPr lang="en-US" altLang="en-US" b="1" dirty="0"/>
              <a:t>Rationale: </a:t>
            </a:r>
            <a:r>
              <a:rPr lang="en-US" altLang="en-US" dirty="0">
                <a:solidFill>
                  <a:srgbClr val="F37021"/>
                </a:solidFill>
              </a:rPr>
              <a:t>This is blood that has collected within damaged tissue. A hematoma occurs when a large blood vessel is injured.</a:t>
            </a:r>
          </a:p>
          <a:p>
            <a:pPr marL="1016000" lvl="1" indent="-444500">
              <a:spcBef>
                <a:spcPct val="35000"/>
              </a:spcBef>
              <a:buFontTx/>
              <a:buAutoNum type="alphaUcPeriod" startAt="3"/>
            </a:pPr>
            <a:r>
              <a:rPr lang="en-US" altLang="en-US" dirty="0"/>
              <a:t>a local thrombus.</a:t>
            </a:r>
            <a:br>
              <a:rPr lang="en-US" altLang="en-US" dirty="0"/>
            </a:br>
            <a:r>
              <a:rPr lang="en-US" altLang="en-US" b="1" dirty="0"/>
              <a:t>Rationale: </a:t>
            </a:r>
            <a:r>
              <a:rPr lang="en-US" altLang="en-US" dirty="0">
                <a:solidFill>
                  <a:srgbClr val="F37021"/>
                </a:solidFill>
              </a:rPr>
              <a:t>This is a blood clot.</a:t>
            </a:r>
          </a:p>
          <a:p>
            <a:pPr marL="1016000" lvl="1" indent="-444500">
              <a:spcBef>
                <a:spcPct val="35000"/>
              </a:spcBef>
              <a:buFontTx/>
              <a:buAutoNum type="alphaUcPeriod" startAt="3"/>
            </a:pPr>
            <a:r>
              <a:rPr lang="en-US" altLang="en-US" dirty="0"/>
              <a:t>compartment syndrome.</a:t>
            </a:r>
            <a:br>
              <a:rPr lang="en-US" altLang="en-US" dirty="0"/>
            </a:br>
            <a:r>
              <a:rPr lang="en-US" altLang="en-US" b="1" dirty="0"/>
              <a:t>Rationale: </a:t>
            </a:r>
            <a:r>
              <a:rPr lang="en-US" altLang="en-US" dirty="0">
                <a:solidFill>
                  <a:srgbClr val="F37021"/>
                </a:solidFill>
              </a:rPr>
              <a:t>Correct answer</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p:txBody>
          <a:bodyPr/>
          <a:lstStyle/>
          <a:p>
            <a:pPr>
              <a:lnSpc>
                <a:spcPct val="85000"/>
              </a:lnSpc>
            </a:pPr>
            <a:r>
              <a:rPr lang="en-US" altLang="en-US" dirty="0"/>
              <a:t>Review</a:t>
            </a:r>
          </a:p>
        </p:txBody>
      </p:sp>
      <p:sp>
        <p:nvSpPr>
          <p:cNvPr id="134147" name="Rectangle 3"/>
          <p:cNvSpPr>
            <a:spLocks noGrp="1" noChangeArrowheads="1"/>
          </p:cNvSpPr>
          <p:nvPr>
            <p:ph type="body" idx="1"/>
          </p:nvPr>
        </p:nvSpPr>
        <p:spPr/>
        <p:txBody>
          <a:bodyPr rIns="228600"/>
          <a:lstStyle/>
          <a:p>
            <a:pPr marL="457200" indent="-457200">
              <a:spcBef>
                <a:spcPct val="35000"/>
              </a:spcBef>
              <a:buFontTx/>
              <a:buAutoNum type="arabicPeriod" startAt="3"/>
            </a:pPr>
            <a:r>
              <a:rPr lang="en-US" altLang="en-US" dirty="0"/>
              <a:t>A 45-year-old convenience store clerk was shot in the right anterior chest during a robbery. Your assessment reveals that the wound has blood bubbling from it every time the patient breathes. Your MOST immediate action should be to:</a:t>
            </a:r>
          </a:p>
          <a:p>
            <a:pPr marL="1016000" lvl="1" indent="-444500">
              <a:spcBef>
                <a:spcPct val="35000"/>
              </a:spcBef>
              <a:buFontTx/>
              <a:buAutoNum type="alphaUcPeriod"/>
            </a:pPr>
            <a:r>
              <a:rPr lang="en-US" altLang="en-US" dirty="0"/>
              <a:t>prevent air from entering the wound. </a:t>
            </a:r>
          </a:p>
          <a:p>
            <a:pPr marL="1016000" lvl="1" indent="-444500">
              <a:spcBef>
                <a:spcPct val="35000"/>
              </a:spcBef>
              <a:buFontTx/>
              <a:buAutoNum type="alphaUcPeriod"/>
            </a:pPr>
            <a:r>
              <a:rPr lang="en-US" altLang="en-US" dirty="0"/>
              <a:t>cover the wound with a bulky dressing. </a:t>
            </a:r>
          </a:p>
          <a:p>
            <a:pPr marL="1016000" lvl="1" indent="-444500">
              <a:spcBef>
                <a:spcPct val="35000"/>
              </a:spcBef>
              <a:buFontTx/>
              <a:buAutoNum type="alphaUcPeriod"/>
            </a:pPr>
            <a:r>
              <a:rPr lang="en-US" altLang="en-US" dirty="0"/>
              <a:t>assess the patient’s back for an exit wound. </a:t>
            </a:r>
          </a:p>
          <a:p>
            <a:pPr marL="1016000" lvl="1" indent="-444500">
              <a:spcBef>
                <a:spcPct val="35000"/>
              </a:spcBef>
              <a:buFontTx/>
              <a:buAutoNum type="alphaUcPeriod"/>
            </a:pPr>
            <a:r>
              <a:rPr lang="en-US" altLang="en-US" dirty="0"/>
              <a:t>transport the patient promptly to the closest trauma center.</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a:lnSpc>
                <a:spcPct val="85000"/>
              </a:lnSpc>
            </a:pPr>
            <a:r>
              <a:rPr lang="en-US" altLang="en-US" dirty="0"/>
              <a:t>The Anatomy and Physiology of the Skin </a:t>
            </a:r>
            <a:r>
              <a:rPr lang="en-US" altLang="en-US" sz="2000" b="0" dirty="0"/>
              <a:t>(4 of 9)</a:t>
            </a:r>
          </a:p>
        </p:txBody>
      </p:sp>
      <p:sp>
        <p:nvSpPr>
          <p:cNvPr id="13315" name="Content Placeholder 2"/>
          <p:cNvSpPr>
            <a:spLocks noGrp="1"/>
          </p:cNvSpPr>
          <p:nvPr>
            <p:ph type="body" idx="1"/>
          </p:nvPr>
        </p:nvSpPr>
        <p:spPr/>
        <p:txBody>
          <a:bodyPr rIns="228600"/>
          <a:lstStyle/>
          <a:p>
            <a:pPr>
              <a:spcBef>
                <a:spcPct val="35000"/>
              </a:spcBef>
            </a:pPr>
            <a:r>
              <a:rPr lang="en-US" altLang="en-US" dirty="0"/>
              <a:t>The skin has two principal layers—epidermis and the dermis.</a:t>
            </a:r>
          </a:p>
          <a:p>
            <a:pPr lvl="1">
              <a:spcBef>
                <a:spcPct val="35000"/>
              </a:spcBef>
            </a:pPr>
            <a:r>
              <a:rPr lang="en-US" altLang="en-US" dirty="0"/>
              <a:t>Epidermis: tough, external layer</a:t>
            </a:r>
          </a:p>
          <a:p>
            <a:pPr lvl="1">
              <a:spcBef>
                <a:spcPct val="35000"/>
              </a:spcBef>
            </a:pPr>
            <a:r>
              <a:rPr lang="en-US" altLang="en-US" dirty="0"/>
              <a:t>Dermis: inner layer</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p:txBody>
          <a:bodyPr/>
          <a:lstStyle/>
          <a:p>
            <a:pPr>
              <a:lnSpc>
                <a:spcPct val="85000"/>
              </a:lnSpc>
            </a:pPr>
            <a:r>
              <a:rPr lang="en-US" altLang="en-US" dirty="0"/>
              <a:t>Review</a:t>
            </a:r>
          </a:p>
        </p:txBody>
      </p:sp>
      <p:sp>
        <p:nvSpPr>
          <p:cNvPr id="135171" name="Rectangle 3"/>
          <p:cNvSpPr>
            <a:spLocks noGrp="1" noChangeArrowheads="1"/>
          </p:cNvSpPr>
          <p:nvPr>
            <p:ph type="body" idx="1"/>
          </p:nvPr>
        </p:nvSpPr>
        <p:spPr/>
        <p:txBody>
          <a:bodyPr rIns="228600"/>
          <a:lstStyle/>
          <a:p>
            <a:pPr marL="0" indent="0">
              <a:lnSpc>
                <a:spcPct val="90000"/>
              </a:lnSpc>
              <a:buFontTx/>
              <a:buNone/>
            </a:pPr>
            <a:r>
              <a:rPr lang="en-US" altLang="en-US" b="1" dirty="0"/>
              <a:t>Answer: </a:t>
            </a:r>
            <a:r>
              <a:rPr lang="en-US" altLang="en-US" b="1" dirty="0">
                <a:solidFill>
                  <a:srgbClr val="F37021"/>
                </a:solidFill>
              </a:rPr>
              <a:t>A</a:t>
            </a:r>
          </a:p>
          <a:p>
            <a:pPr marL="0" indent="0">
              <a:spcBef>
                <a:spcPct val="35000"/>
              </a:spcBef>
              <a:buFontTx/>
              <a:buNone/>
            </a:pPr>
            <a:r>
              <a:rPr lang="en-US" altLang="en-US" b="1" dirty="0"/>
              <a:t>Rationale: </a:t>
            </a:r>
            <a:r>
              <a:rPr lang="en-US" altLang="en-US" dirty="0"/>
              <a:t>Immediate treatment for a sucking chest wound (open pneumothorax) involves covering the wound with an occlusive dressing. This will prevent air from being drawn into the chest cavity. After covering the wound, assess for an exit wound, apply high-flow oxygen (if not already done), and transport promptly.</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p:txBody>
          <a:bodyPr/>
          <a:lstStyle/>
          <a:p>
            <a:pPr>
              <a:lnSpc>
                <a:spcPct val="85000"/>
              </a:lnSpc>
            </a:pPr>
            <a:r>
              <a:rPr lang="en-US" altLang="en-US" dirty="0"/>
              <a:t>Review</a:t>
            </a:r>
            <a:endParaRPr lang="en-US" altLang="en-US" sz="2800" b="0" dirty="0"/>
          </a:p>
        </p:txBody>
      </p:sp>
      <p:sp>
        <p:nvSpPr>
          <p:cNvPr id="136195" name="Rectangle 3"/>
          <p:cNvSpPr>
            <a:spLocks noGrp="1" noChangeArrowheads="1"/>
          </p:cNvSpPr>
          <p:nvPr>
            <p:ph type="body" idx="1"/>
          </p:nvPr>
        </p:nvSpPr>
        <p:spPr/>
        <p:txBody>
          <a:bodyPr rIns="228600"/>
          <a:lstStyle/>
          <a:p>
            <a:pPr marL="457200" indent="-457200">
              <a:spcBef>
                <a:spcPct val="35000"/>
              </a:spcBef>
              <a:buFontTx/>
              <a:buAutoNum type="arabicPeriod" startAt="3"/>
            </a:pPr>
            <a:r>
              <a:rPr lang="en-US" altLang="en-US" dirty="0"/>
              <a:t>A 45-year-old convenience store clerk was shot in the right anterior chest during a robbery. Your assessment reveals that the wound has blood bubbling from it every time the patient breathes. Your MOST immediate action should be to:</a:t>
            </a:r>
          </a:p>
          <a:p>
            <a:pPr marL="1016000" lvl="1" indent="-444500">
              <a:spcBef>
                <a:spcPct val="35000"/>
              </a:spcBef>
              <a:buFontTx/>
              <a:buAutoNum type="alphaUcPeriod"/>
            </a:pPr>
            <a:r>
              <a:rPr lang="en-US" altLang="en-US" dirty="0"/>
              <a:t>prevent air from entering the wound. </a:t>
            </a:r>
            <a:br>
              <a:rPr lang="en-US" altLang="en-US" dirty="0"/>
            </a:br>
            <a:r>
              <a:rPr lang="en-US" altLang="en-US" b="1" dirty="0"/>
              <a:t>Rationale: </a:t>
            </a:r>
            <a:r>
              <a:rPr lang="en-US" altLang="en-US" dirty="0">
                <a:solidFill>
                  <a:srgbClr val="F37021"/>
                </a:solidFill>
              </a:rPr>
              <a:t>Correct answer</a:t>
            </a:r>
          </a:p>
          <a:p>
            <a:pPr marL="1016000" lvl="1" indent="-444500">
              <a:spcBef>
                <a:spcPct val="35000"/>
              </a:spcBef>
              <a:buFontTx/>
              <a:buAutoNum type="alphaUcPeriod"/>
            </a:pPr>
            <a:r>
              <a:rPr lang="en-US" altLang="en-US" dirty="0"/>
              <a:t>cover the wound with a bulky dressing.</a:t>
            </a:r>
            <a:br>
              <a:rPr lang="en-US" altLang="en-US" dirty="0"/>
            </a:br>
            <a:r>
              <a:rPr lang="en-US" altLang="en-US" b="1" dirty="0"/>
              <a:t>Rationale: </a:t>
            </a:r>
            <a:r>
              <a:rPr lang="en-US" altLang="en-US" dirty="0">
                <a:solidFill>
                  <a:srgbClr val="F37021"/>
                </a:solidFill>
              </a:rPr>
              <a:t>You must use an occlusive dressing.</a:t>
            </a:r>
          </a:p>
          <a:p>
            <a:pPr marL="1016000" lvl="1" indent="-444500">
              <a:spcBef>
                <a:spcPct val="15000"/>
              </a:spcBef>
              <a:buFontTx/>
              <a:buAutoNum type="alphaUcPeriod" startAt="3"/>
            </a:pPr>
            <a:r>
              <a:rPr lang="en-US" altLang="en-US" dirty="0"/>
              <a:t>assess the patient’s back for an exit wound. </a:t>
            </a:r>
            <a:br>
              <a:rPr lang="en-US" altLang="en-US" dirty="0"/>
            </a:br>
            <a:r>
              <a:rPr lang="en-US" altLang="en-US" b="1" dirty="0"/>
              <a:t>Rationale: </a:t>
            </a:r>
            <a:r>
              <a:rPr lang="en-US" altLang="en-US" dirty="0">
                <a:solidFill>
                  <a:srgbClr val="F37021"/>
                </a:solidFill>
              </a:rPr>
              <a:t>Do this after the anterior chest wound is covered.</a:t>
            </a:r>
          </a:p>
          <a:p>
            <a:pPr marL="1016000" lvl="1" indent="-444500">
              <a:spcBef>
                <a:spcPct val="15000"/>
              </a:spcBef>
              <a:buFontTx/>
              <a:buAutoNum type="alphaUcPeriod" startAt="3"/>
            </a:pPr>
            <a:r>
              <a:rPr lang="en-US" altLang="en-US" dirty="0"/>
              <a:t>transport the patient promptly to the closest trauma center. </a:t>
            </a:r>
            <a:br>
              <a:rPr lang="en-US" altLang="en-US" dirty="0"/>
            </a:br>
            <a:r>
              <a:rPr lang="en-US" altLang="en-US" b="1" dirty="0"/>
              <a:t>Rationale: </a:t>
            </a:r>
            <a:r>
              <a:rPr lang="en-US" altLang="en-US" dirty="0">
                <a:solidFill>
                  <a:srgbClr val="F37021"/>
                </a:solidFill>
              </a:rPr>
              <a:t>Do this after the initial treatment of an open chest wound.</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p:txBody>
          <a:bodyPr/>
          <a:lstStyle/>
          <a:p>
            <a:pPr>
              <a:lnSpc>
                <a:spcPct val="85000"/>
              </a:lnSpc>
            </a:pPr>
            <a:r>
              <a:rPr lang="en-US" altLang="en-US" dirty="0"/>
              <a:t>Review</a:t>
            </a:r>
          </a:p>
        </p:txBody>
      </p:sp>
      <p:sp>
        <p:nvSpPr>
          <p:cNvPr id="138243" name="Rectangle 3"/>
          <p:cNvSpPr>
            <a:spLocks noGrp="1" noChangeArrowheads="1"/>
          </p:cNvSpPr>
          <p:nvPr>
            <p:ph type="body" idx="1"/>
          </p:nvPr>
        </p:nvSpPr>
        <p:spPr/>
        <p:txBody>
          <a:bodyPr rIns="228600"/>
          <a:lstStyle/>
          <a:p>
            <a:pPr marL="457200" indent="-457200">
              <a:spcBef>
                <a:spcPct val="35000"/>
              </a:spcBef>
              <a:buFontTx/>
              <a:buAutoNum type="arabicPeriod" startAt="4"/>
            </a:pPr>
            <a:r>
              <a:rPr lang="en-US" altLang="en-US" dirty="0"/>
              <a:t>What effects will the application of an ice have on a hematoma?</a:t>
            </a:r>
          </a:p>
          <a:p>
            <a:pPr marL="1016000" lvl="1" indent="-444500">
              <a:spcBef>
                <a:spcPct val="35000"/>
              </a:spcBef>
              <a:buFontTx/>
              <a:buAutoNum type="alphaUcPeriod"/>
            </a:pPr>
            <a:r>
              <a:rPr lang="en-US" altLang="en-US" dirty="0"/>
              <a:t>Vasodilation and increased pain</a:t>
            </a:r>
          </a:p>
          <a:p>
            <a:pPr marL="1016000" lvl="1" indent="-444500">
              <a:spcBef>
                <a:spcPct val="35000"/>
              </a:spcBef>
              <a:buFontTx/>
              <a:buAutoNum type="alphaUcPeriod"/>
            </a:pPr>
            <a:r>
              <a:rPr lang="en-US" altLang="en-US" dirty="0"/>
              <a:t>Vasodilation and decreased bleeding</a:t>
            </a:r>
          </a:p>
          <a:p>
            <a:pPr marL="1016000" lvl="1" indent="-444500">
              <a:spcBef>
                <a:spcPct val="35000"/>
              </a:spcBef>
              <a:buFontTx/>
              <a:buAutoNum type="alphaUcPeriod"/>
            </a:pPr>
            <a:r>
              <a:rPr lang="en-US" altLang="en-US" dirty="0"/>
              <a:t>Vasoconstriction and increased swelling</a:t>
            </a:r>
          </a:p>
          <a:p>
            <a:pPr marL="1016000" lvl="1" indent="-444500">
              <a:spcBef>
                <a:spcPct val="35000"/>
              </a:spcBef>
              <a:buFontTx/>
              <a:buAutoNum type="alphaUcPeriod"/>
            </a:pPr>
            <a:r>
              <a:rPr lang="en-US" altLang="en-US" dirty="0"/>
              <a:t>Vasoconstriction and decreased bleeding</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p:txBody>
          <a:bodyPr/>
          <a:lstStyle/>
          <a:p>
            <a:pPr>
              <a:lnSpc>
                <a:spcPct val="85000"/>
              </a:lnSpc>
            </a:pPr>
            <a:r>
              <a:rPr lang="en-US" altLang="en-US" dirty="0"/>
              <a:t>Review</a:t>
            </a:r>
          </a:p>
        </p:txBody>
      </p:sp>
      <p:sp>
        <p:nvSpPr>
          <p:cNvPr id="139267" name="Rectangle 3"/>
          <p:cNvSpPr>
            <a:spLocks noGrp="1" noChangeArrowheads="1"/>
          </p:cNvSpPr>
          <p:nvPr>
            <p:ph type="body" idx="1"/>
          </p:nvPr>
        </p:nvSpPr>
        <p:spPr/>
        <p:txBody>
          <a:bodyPr rIns="228600"/>
          <a:lstStyle/>
          <a:p>
            <a:pPr marL="0" indent="0">
              <a:buFontTx/>
              <a:buNone/>
            </a:pPr>
            <a:r>
              <a:rPr lang="en-US" altLang="en-US" b="1" dirty="0"/>
              <a:t>Answer: </a:t>
            </a:r>
            <a:r>
              <a:rPr lang="en-US" altLang="en-US" b="1" dirty="0">
                <a:solidFill>
                  <a:srgbClr val="F37021"/>
                </a:solidFill>
              </a:rPr>
              <a:t>D</a:t>
            </a:r>
          </a:p>
          <a:p>
            <a:pPr marL="0" indent="0">
              <a:spcBef>
                <a:spcPct val="35000"/>
              </a:spcBef>
              <a:buFontTx/>
              <a:buNone/>
            </a:pPr>
            <a:r>
              <a:rPr lang="en-US" altLang="en-US" b="1" dirty="0"/>
              <a:t>Rationale: </a:t>
            </a:r>
            <a:r>
              <a:rPr lang="en-US" altLang="en-US" dirty="0"/>
              <a:t>Applying an ice pack to a closed wound, such as a hematoma, will decrease bleeding, pain, and swelling by causing constriction of the blood vessels.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p:txBody>
          <a:bodyPr/>
          <a:lstStyle/>
          <a:p>
            <a:pPr>
              <a:lnSpc>
                <a:spcPct val="85000"/>
              </a:lnSpc>
            </a:pPr>
            <a:r>
              <a:rPr lang="en-US" altLang="en-US" dirty="0"/>
              <a:t>Review</a:t>
            </a:r>
            <a:endParaRPr lang="en-US" altLang="en-US" sz="2800" b="0" dirty="0"/>
          </a:p>
        </p:txBody>
      </p:sp>
      <p:sp>
        <p:nvSpPr>
          <p:cNvPr id="140291" name="Rectangle 3"/>
          <p:cNvSpPr>
            <a:spLocks noGrp="1" noChangeArrowheads="1"/>
          </p:cNvSpPr>
          <p:nvPr>
            <p:ph type="body" idx="1"/>
          </p:nvPr>
        </p:nvSpPr>
        <p:spPr/>
        <p:txBody>
          <a:bodyPr rIns="228600"/>
          <a:lstStyle/>
          <a:p>
            <a:pPr marL="457200" indent="-457200">
              <a:spcBef>
                <a:spcPct val="35000"/>
              </a:spcBef>
              <a:buFontTx/>
              <a:buAutoNum type="arabicPeriod" startAt="4"/>
            </a:pPr>
            <a:r>
              <a:rPr lang="en-US" altLang="en-US" dirty="0"/>
              <a:t>What effects will the application of an ice have on a hematoma?</a:t>
            </a:r>
          </a:p>
          <a:p>
            <a:pPr marL="1016000" lvl="1" indent="-444500">
              <a:spcBef>
                <a:spcPct val="35000"/>
              </a:spcBef>
              <a:buFontTx/>
              <a:buAutoNum type="alphaUcPeriod"/>
            </a:pPr>
            <a:r>
              <a:rPr lang="en-US" altLang="en-US" dirty="0"/>
              <a:t>Vasodilation and increased pain</a:t>
            </a:r>
            <a:br>
              <a:rPr lang="en-US" altLang="en-US" dirty="0"/>
            </a:br>
            <a:r>
              <a:rPr lang="en-US" altLang="en-US" b="1" dirty="0"/>
              <a:t>Rationale: </a:t>
            </a:r>
            <a:r>
              <a:rPr lang="en-US" altLang="en-US" dirty="0">
                <a:solidFill>
                  <a:srgbClr val="F37021"/>
                </a:solidFill>
              </a:rPr>
              <a:t>An ice pack causes vasoconstriction and will reduce pain.</a:t>
            </a:r>
          </a:p>
          <a:p>
            <a:pPr marL="1016000" lvl="1" indent="-444500">
              <a:spcBef>
                <a:spcPct val="35000"/>
              </a:spcBef>
              <a:buFontTx/>
              <a:buAutoNum type="alphaUcPeriod"/>
            </a:pPr>
            <a:r>
              <a:rPr lang="en-US" altLang="en-US" dirty="0"/>
              <a:t>Vasodilation and decreased bleeding</a:t>
            </a:r>
            <a:br>
              <a:rPr lang="en-US" altLang="en-US" dirty="0"/>
            </a:br>
            <a:r>
              <a:rPr lang="en-US" altLang="en-US" b="1" dirty="0"/>
              <a:t>Rationale: </a:t>
            </a:r>
            <a:r>
              <a:rPr lang="en-US" altLang="en-US" dirty="0">
                <a:solidFill>
                  <a:srgbClr val="F37021"/>
                </a:solidFill>
              </a:rPr>
              <a:t>An ice pack causes vasoconstriction and will reduce bleeding.</a:t>
            </a:r>
          </a:p>
          <a:p>
            <a:pPr marL="1016000" lvl="1" indent="-444500">
              <a:spcBef>
                <a:spcPct val="35000"/>
              </a:spcBef>
              <a:buFontTx/>
              <a:buAutoNum type="alphaUcPeriod" startAt="3"/>
            </a:pPr>
            <a:r>
              <a:rPr lang="en-US" altLang="en-US" dirty="0"/>
              <a:t>Vasoconstriction and increased swelling</a:t>
            </a:r>
            <a:br>
              <a:rPr lang="en-US" altLang="en-US" dirty="0"/>
            </a:br>
            <a:r>
              <a:rPr lang="en-US" altLang="en-US" b="1" dirty="0"/>
              <a:t>Rationale: </a:t>
            </a:r>
            <a:r>
              <a:rPr lang="en-US" altLang="en-US" dirty="0">
                <a:solidFill>
                  <a:srgbClr val="F37021"/>
                </a:solidFill>
              </a:rPr>
              <a:t>An ice pack causes vasoconstriction and will reduce swelling.</a:t>
            </a:r>
          </a:p>
          <a:p>
            <a:pPr marL="1016000" lvl="1" indent="-444500">
              <a:spcBef>
                <a:spcPct val="35000"/>
              </a:spcBef>
              <a:buFontTx/>
              <a:buAutoNum type="alphaUcPeriod" startAt="3"/>
            </a:pPr>
            <a:r>
              <a:rPr lang="en-US" altLang="en-US" dirty="0"/>
              <a:t>Vasoconstriction and decreased bleeding</a:t>
            </a:r>
            <a:br>
              <a:rPr lang="en-US" altLang="en-US" dirty="0"/>
            </a:br>
            <a:r>
              <a:rPr lang="en-US" altLang="en-US" b="1" dirty="0"/>
              <a:t>Rationale: </a:t>
            </a:r>
            <a:r>
              <a:rPr lang="en-US" altLang="en-US" dirty="0">
                <a:solidFill>
                  <a:srgbClr val="F37021"/>
                </a:solidFill>
              </a:rPr>
              <a:t>Correct answer</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a:lnSpc>
                <a:spcPct val="85000"/>
              </a:lnSpc>
            </a:pPr>
            <a:r>
              <a:rPr lang="en-US" altLang="en-US" dirty="0"/>
              <a:t>Review</a:t>
            </a:r>
          </a:p>
        </p:txBody>
      </p:sp>
      <p:sp>
        <p:nvSpPr>
          <p:cNvPr id="142339" name="Rectangle 3"/>
          <p:cNvSpPr>
            <a:spLocks noGrp="1" noChangeArrowheads="1"/>
          </p:cNvSpPr>
          <p:nvPr>
            <p:ph type="body" idx="1"/>
          </p:nvPr>
        </p:nvSpPr>
        <p:spPr/>
        <p:txBody>
          <a:bodyPr rIns="228600"/>
          <a:lstStyle/>
          <a:p>
            <a:pPr marL="457200" indent="-457200">
              <a:spcBef>
                <a:spcPct val="35000"/>
              </a:spcBef>
              <a:buFontTx/>
              <a:buAutoNum type="arabicPeriod" startAt="5"/>
            </a:pPr>
            <a:r>
              <a:rPr lang="en-US" altLang="en-US" dirty="0"/>
              <a:t>The primary reason for applying a sterile dressing to an open injury is to:</a:t>
            </a:r>
          </a:p>
          <a:p>
            <a:pPr marL="1016000" lvl="1" indent="-444500">
              <a:spcBef>
                <a:spcPct val="35000"/>
              </a:spcBef>
              <a:buFontTx/>
              <a:buAutoNum type="alphaUcPeriod"/>
            </a:pPr>
            <a:r>
              <a:rPr lang="en-US" altLang="en-US" dirty="0"/>
              <a:t>prevent contamination.</a:t>
            </a:r>
          </a:p>
          <a:p>
            <a:pPr marL="1016000" lvl="1" indent="-444500">
              <a:spcBef>
                <a:spcPct val="35000"/>
              </a:spcBef>
              <a:buFontTx/>
              <a:buAutoNum type="alphaUcPeriod"/>
            </a:pPr>
            <a:r>
              <a:rPr lang="en-US" altLang="en-US" dirty="0"/>
              <a:t>control external bleeding.</a:t>
            </a:r>
          </a:p>
          <a:p>
            <a:pPr marL="1016000" lvl="1" indent="-444500">
              <a:spcBef>
                <a:spcPct val="35000"/>
              </a:spcBef>
              <a:buFontTx/>
              <a:buAutoNum type="alphaUcPeriod"/>
            </a:pPr>
            <a:r>
              <a:rPr lang="en-US" altLang="en-US" dirty="0"/>
              <a:t>reduce the risk of infection.</a:t>
            </a:r>
          </a:p>
          <a:p>
            <a:pPr marL="1016000" lvl="1" indent="-444500">
              <a:spcBef>
                <a:spcPct val="35000"/>
              </a:spcBef>
              <a:buFontTx/>
              <a:buAutoNum type="alphaUcPeriod"/>
            </a:pPr>
            <a:r>
              <a:rPr lang="en-US" altLang="en-US" dirty="0"/>
              <a:t>minimize any internal bleeding.</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p:txBody>
          <a:bodyPr/>
          <a:lstStyle/>
          <a:p>
            <a:pPr>
              <a:lnSpc>
                <a:spcPct val="85000"/>
              </a:lnSpc>
            </a:pPr>
            <a:r>
              <a:rPr lang="en-US" altLang="en-US" dirty="0"/>
              <a:t>Review</a:t>
            </a:r>
          </a:p>
        </p:txBody>
      </p:sp>
      <p:sp>
        <p:nvSpPr>
          <p:cNvPr id="143363" name="Rectangle 3"/>
          <p:cNvSpPr>
            <a:spLocks noGrp="1" noChangeArrowheads="1"/>
          </p:cNvSpPr>
          <p:nvPr>
            <p:ph type="body" idx="1"/>
          </p:nvPr>
        </p:nvSpPr>
        <p:spPr/>
        <p:txBody>
          <a:bodyPr rIns="228600"/>
          <a:lstStyle/>
          <a:p>
            <a:pPr marL="0" indent="0">
              <a:buFontTx/>
              <a:buNone/>
            </a:pPr>
            <a:r>
              <a:rPr lang="en-US" altLang="en-US" b="1" dirty="0"/>
              <a:t>Answer: </a:t>
            </a:r>
            <a:r>
              <a:rPr lang="en-US" altLang="en-US" b="1" dirty="0">
                <a:solidFill>
                  <a:srgbClr val="F37021"/>
                </a:solidFill>
              </a:rPr>
              <a:t>B</a:t>
            </a:r>
          </a:p>
          <a:p>
            <a:pPr marL="0" indent="0">
              <a:spcBef>
                <a:spcPct val="35000"/>
              </a:spcBef>
              <a:buFontTx/>
              <a:buNone/>
            </a:pPr>
            <a:r>
              <a:rPr lang="en-US" altLang="en-US" b="1" dirty="0"/>
              <a:t>Rationale: </a:t>
            </a:r>
            <a:r>
              <a:rPr lang="en-US" altLang="en-US" dirty="0"/>
              <a:t>Although prevention of contamination is an important reason for applying a sterile dressing to an open injury, the primary reason is to control the external bleeding associated with it.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p:txBody>
          <a:bodyPr/>
          <a:lstStyle/>
          <a:p>
            <a:pPr>
              <a:lnSpc>
                <a:spcPct val="85000"/>
              </a:lnSpc>
            </a:pPr>
            <a:r>
              <a:rPr lang="en-US" altLang="en-US" dirty="0"/>
              <a:t>Review</a:t>
            </a:r>
            <a:endParaRPr lang="en-US" altLang="en-US" sz="2800" b="0" dirty="0"/>
          </a:p>
        </p:txBody>
      </p:sp>
      <p:sp>
        <p:nvSpPr>
          <p:cNvPr id="144387" name="Rectangle 3"/>
          <p:cNvSpPr>
            <a:spLocks noGrp="1" noChangeArrowheads="1"/>
          </p:cNvSpPr>
          <p:nvPr>
            <p:ph type="body" idx="1"/>
          </p:nvPr>
        </p:nvSpPr>
        <p:spPr/>
        <p:txBody>
          <a:bodyPr rIns="228600"/>
          <a:lstStyle/>
          <a:p>
            <a:pPr marL="457200" indent="-457200">
              <a:spcBef>
                <a:spcPct val="35000"/>
              </a:spcBef>
              <a:buFontTx/>
              <a:buAutoNum type="arabicPeriod" startAt="5"/>
            </a:pPr>
            <a:r>
              <a:rPr lang="en-US" altLang="en-US" dirty="0"/>
              <a:t>The primary reason for applying a sterile dressing to an open injury is to:</a:t>
            </a:r>
          </a:p>
          <a:p>
            <a:pPr marL="1016000" lvl="1" indent="-444500">
              <a:spcBef>
                <a:spcPct val="35000"/>
              </a:spcBef>
              <a:buFontTx/>
              <a:buAutoNum type="alphaUcPeriod"/>
            </a:pPr>
            <a:r>
              <a:rPr lang="en-US" altLang="en-US" dirty="0"/>
              <a:t>prevent contamination.</a:t>
            </a:r>
            <a:br>
              <a:rPr lang="en-US" altLang="en-US" dirty="0"/>
            </a:br>
            <a:r>
              <a:rPr lang="en-US" altLang="en-US" b="1" dirty="0"/>
              <a:t>Rationale: </a:t>
            </a:r>
            <a:r>
              <a:rPr lang="en-US" altLang="en-US" dirty="0">
                <a:solidFill>
                  <a:srgbClr val="F37021"/>
                </a:solidFill>
              </a:rPr>
              <a:t>This is important, but not the primary reason.</a:t>
            </a:r>
          </a:p>
          <a:p>
            <a:pPr marL="1016000" lvl="1" indent="-444500">
              <a:spcBef>
                <a:spcPct val="35000"/>
              </a:spcBef>
              <a:buFontTx/>
              <a:buAutoNum type="alphaUcPeriod"/>
            </a:pPr>
            <a:r>
              <a:rPr lang="en-US" altLang="en-US" dirty="0"/>
              <a:t>control external bleeding.</a:t>
            </a:r>
            <a:br>
              <a:rPr lang="en-US" altLang="en-US" dirty="0"/>
            </a:br>
            <a:r>
              <a:rPr lang="en-US" altLang="en-US" b="1" dirty="0"/>
              <a:t>Rationale: </a:t>
            </a:r>
            <a:r>
              <a:rPr lang="en-US" altLang="en-US" dirty="0">
                <a:solidFill>
                  <a:srgbClr val="F37021"/>
                </a:solidFill>
              </a:rPr>
              <a:t>Correct answer</a:t>
            </a:r>
          </a:p>
          <a:p>
            <a:pPr marL="1016000" lvl="1" indent="-444500">
              <a:spcBef>
                <a:spcPct val="35000"/>
              </a:spcBef>
              <a:buFontTx/>
              <a:buAutoNum type="alphaUcPeriod" startAt="3"/>
            </a:pPr>
            <a:r>
              <a:rPr lang="en-US" altLang="en-US" dirty="0"/>
              <a:t>reduce the risk of infection.</a:t>
            </a:r>
            <a:br>
              <a:rPr lang="en-US" altLang="en-US" dirty="0"/>
            </a:br>
            <a:r>
              <a:rPr lang="en-US" altLang="en-US" b="1" dirty="0"/>
              <a:t>Rationale: </a:t>
            </a:r>
            <a:r>
              <a:rPr lang="en-US" altLang="en-US" dirty="0">
                <a:solidFill>
                  <a:srgbClr val="F37021"/>
                </a:solidFill>
              </a:rPr>
              <a:t>The prevention of contamination will also reduce the risk of infection.</a:t>
            </a:r>
          </a:p>
          <a:p>
            <a:pPr marL="1016000" lvl="1" indent="-444500">
              <a:spcBef>
                <a:spcPct val="35000"/>
              </a:spcBef>
              <a:buFontTx/>
              <a:buAutoNum type="alphaUcPeriod" startAt="3"/>
            </a:pPr>
            <a:r>
              <a:rPr lang="en-US" altLang="en-US" dirty="0"/>
              <a:t>minimize any internal bleeding.</a:t>
            </a:r>
            <a:br>
              <a:rPr lang="en-US" altLang="en-US" dirty="0"/>
            </a:br>
            <a:r>
              <a:rPr lang="en-US" altLang="en-US" b="1" dirty="0"/>
              <a:t>Rationale: </a:t>
            </a:r>
            <a:r>
              <a:rPr lang="en-US" altLang="en-US" dirty="0">
                <a:solidFill>
                  <a:srgbClr val="F37021"/>
                </a:solidFill>
              </a:rPr>
              <a:t>Internal bleeding is minimized by the application of a pressure bandage to an open wound.</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pPr>
              <a:lnSpc>
                <a:spcPct val="85000"/>
              </a:lnSpc>
            </a:pPr>
            <a:r>
              <a:rPr lang="en-US" altLang="en-US" dirty="0"/>
              <a:t>Review</a:t>
            </a:r>
          </a:p>
        </p:txBody>
      </p:sp>
      <p:sp>
        <p:nvSpPr>
          <p:cNvPr id="146435" name="Rectangle 3"/>
          <p:cNvSpPr>
            <a:spLocks noGrp="1" noChangeArrowheads="1"/>
          </p:cNvSpPr>
          <p:nvPr>
            <p:ph type="body" idx="1"/>
          </p:nvPr>
        </p:nvSpPr>
        <p:spPr/>
        <p:txBody>
          <a:bodyPr rIns="228600"/>
          <a:lstStyle/>
          <a:p>
            <a:pPr marL="457200" indent="-457200">
              <a:spcBef>
                <a:spcPct val="35000"/>
              </a:spcBef>
              <a:buFontTx/>
              <a:buAutoNum type="arabicPeriod" startAt="6"/>
            </a:pPr>
            <a:r>
              <a:rPr lang="en-US" altLang="en-US" dirty="0"/>
              <a:t>The MOST appropriate way to dress and bandage an open abdominal wound with a loop of bowel protruding from it is to:</a:t>
            </a:r>
          </a:p>
          <a:p>
            <a:pPr marL="1016000" lvl="1" indent="-444500">
              <a:spcBef>
                <a:spcPct val="35000"/>
              </a:spcBef>
              <a:buFontTx/>
              <a:buAutoNum type="alphaUcPeriod"/>
            </a:pPr>
            <a:r>
              <a:rPr lang="en-US" altLang="en-US" dirty="0"/>
              <a:t>cover the wound with a dry, sterile dressing and apply firm pressure.</a:t>
            </a:r>
          </a:p>
          <a:p>
            <a:pPr marL="1016000" lvl="1" indent="-444500">
              <a:spcBef>
                <a:spcPct val="35000"/>
              </a:spcBef>
              <a:buFontTx/>
              <a:buAutoNum type="alphaUcPeriod"/>
            </a:pPr>
            <a:r>
              <a:rPr lang="en-US" altLang="en-US" dirty="0"/>
              <a:t>apply a moist, sterile dressing to the wound and apply firm pressure.</a:t>
            </a:r>
          </a:p>
          <a:p>
            <a:pPr marL="1016000" lvl="1" indent="-444500">
              <a:spcBef>
                <a:spcPct val="35000"/>
              </a:spcBef>
              <a:buFontTx/>
              <a:buAutoNum type="alphaUcPeriod"/>
            </a:pPr>
            <a:r>
              <a:rPr lang="en-US" altLang="en-US" dirty="0"/>
              <a:t>apply a moist, sterile dressing to the wound and secure with an occlusive dressing.</a:t>
            </a:r>
          </a:p>
          <a:p>
            <a:pPr marL="1016000" lvl="1" indent="-444500">
              <a:spcBef>
                <a:spcPct val="35000"/>
              </a:spcBef>
              <a:buFontTx/>
              <a:buAutoNum type="alphaUcPeriod"/>
            </a:pPr>
            <a:r>
              <a:rPr lang="en-US" altLang="en-US" dirty="0"/>
              <a:t>carefully replace the protruding bowel into the abdomen and cover the wound.</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p:txBody>
          <a:bodyPr/>
          <a:lstStyle/>
          <a:p>
            <a:pPr>
              <a:lnSpc>
                <a:spcPct val="85000"/>
              </a:lnSpc>
            </a:pPr>
            <a:r>
              <a:rPr lang="en-US" altLang="en-US" dirty="0"/>
              <a:t>Review</a:t>
            </a:r>
          </a:p>
        </p:txBody>
      </p:sp>
      <p:sp>
        <p:nvSpPr>
          <p:cNvPr id="147459" name="Rectangle 3"/>
          <p:cNvSpPr>
            <a:spLocks noGrp="1" noChangeArrowheads="1"/>
          </p:cNvSpPr>
          <p:nvPr>
            <p:ph type="body" idx="1"/>
          </p:nvPr>
        </p:nvSpPr>
        <p:spPr/>
        <p:txBody>
          <a:bodyPr rIns="228600"/>
          <a:lstStyle/>
          <a:p>
            <a:pPr marL="0" indent="0">
              <a:lnSpc>
                <a:spcPct val="90000"/>
              </a:lnSpc>
              <a:buFontTx/>
              <a:buNone/>
            </a:pPr>
            <a:r>
              <a:rPr lang="en-US" altLang="en-US" b="1" dirty="0"/>
              <a:t>Answer: </a:t>
            </a:r>
            <a:r>
              <a:rPr lang="en-US" altLang="en-US" b="1" dirty="0">
                <a:solidFill>
                  <a:srgbClr val="F37021"/>
                </a:solidFill>
              </a:rPr>
              <a:t>C</a:t>
            </a:r>
          </a:p>
          <a:p>
            <a:pPr marL="0" indent="0">
              <a:spcBef>
                <a:spcPct val="35000"/>
              </a:spcBef>
              <a:buFontTx/>
              <a:buNone/>
            </a:pPr>
            <a:r>
              <a:rPr lang="en-US" altLang="en-US" b="1" dirty="0"/>
              <a:t>Rationale: </a:t>
            </a:r>
            <a:r>
              <a:rPr lang="en-US" altLang="en-US" dirty="0"/>
              <a:t>Treatment for an abdominal evisceration includes applying a moist, sterile dressing to the wound and covering the moist dressing with an occlusive dressing. Do not replace a protruding bowel back into the wound or apply firm pressure, which may force the bowel back into the wound; these actions increase the risk of infection.</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a:lnSpc>
                <a:spcPct val="85000"/>
              </a:lnSpc>
            </a:pPr>
            <a:r>
              <a:rPr lang="en-US" altLang="en-US" dirty="0"/>
              <a:t>The Anatomy and Physiology of the Skin </a:t>
            </a:r>
            <a:r>
              <a:rPr lang="en-US" altLang="en-US" sz="2000" b="0" dirty="0"/>
              <a:t>(5 of 9)</a:t>
            </a:r>
          </a:p>
        </p:txBody>
      </p:sp>
      <p:sp>
        <p:nvSpPr>
          <p:cNvPr id="14339" name="Content Placeholder 1"/>
          <p:cNvSpPr>
            <a:spLocks noGrp="1"/>
          </p:cNvSpPr>
          <p:nvPr>
            <p:ph idx="1"/>
          </p:nvPr>
        </p:nvSpPr>
        <p:spPr/>
        <p:txBody>
          <a:bodyPr/>
          <a:lstStyle/>
          <a:p>
            <a:pPr marL="0" indent="0">
              <a:buFontTx/>
              <a:buNone/>
            </a:pPr>
            <a:endParaRPr lang="en-US" altLang="en-US" dirty="0"/>
          </a:p>
          <a:p>
            <a:pPr marL="0" indent="0">
              <a:buFontTx/>
              <a:buNone/>
            </a:pPr>
            <a:endParaRPr lang="en-US" altLang="en-US" dirty="0"/>
          </a:p>
        </p:txBody>
      </p:sp>
      <p:pic>
        <p:nvPicPr>
          <p:cNvPr id="1026" name="Picture 2" descr="There are three layers. The upper epidermis, the dermis in the middle, and the subcutaneous tissue at the bottom. Epidermis: There are hair and pores on the surface of the epidermis. There is a germinal layer of epidermis just below the surface. Dermis: There are hair follicle with arrestor pillae muscle and sebaceous gland attached to them. There are sweat glands leading to the pores in the epidermis. There are blood vessels and sensory nerves running through this layer. Subcutaneous tissue: There are patches of subcutaneous fat. There is a layer of fascia with sheaths of muscle beneath them.&#10;" title="An illustration shows a cross section of skin with parts labele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70515" y="1108181"/>
            <a:ext cx="7078434" cy="460821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392138" y="5641744"/>
            <a:ext cx="7448549" cy="646331"/>
          </a:xfrm>
          <a:prstGeom prst="rect">
            <a:avLst/>
          </a:prstGeom>
        </p:spPr>
        <p:txBody>
          <a:bodyPr wrap="square">
            <a:spAutoFit/>
          </a:bodyPr>
          <a:lstStyle/>
          <a:p>
            <a:r>
              <a:rPr lang="en-US" b="1" dirty="0"/>
              <a:t>FIGURE 27-1 </a:t>
            </a:r>
            <a:r>
              <a:rPr lang="en-US" dirty="0"/>
              <a:t>The skin comprises a tough external layer called the epidermis and a vascular inner layer called the dermis.</a:t>
            </a:r>
          </a:p>
        </p:txBody>
      </p:sp>
      <p:sp>
        <p:nvSpPr>
          <p:cNvPr id="3" name="Rectangle 2"/>
          <p:cNvSpPr/>
          <p:nvPr/>
        </p:nvSpPr>
        <p:spPr>
          <a:xfrm>
            <a:off x="2392138" y="6232307"/>
            <a:ext cx="1744388" cy="246221"/>
          </a:xfrm>
          <a:prstGeom prst="rect">
            <a:avLst/>
          </a:prstGeom>
        </p:spPr>
        <p:txBody>
          <a:bodyPr wrap="none">
            <a:spAutoFit/>
          </a:bodyPr>
          <a:lstStyle/>
          <a:p>
            <a:r>
              <a:rPr lang="en-US" sz="1000" dirty="0">
                <a:latin typeface="Arial" panose="020B0604020202020204" pitchFamily="34" charset="0"/>
                <a:cs typeface="Arial" panose="020B0604020202020204" pitchFamily="34" charset="0"/>
              </a:rPr>
              <a:t>© Jones &amp; Bartlett Learning</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p:txBody>
          <a:bodyPr/>
          <a:lstStyle/>
          <a:p>
            <a:pPr>
              <a:lnSpc>
                <a:spcPct val="85000"/>
              </a:lnSpc>
            </a:pPr>
            <a:r>
              <a:rPr lang="en-US" altLang="en-US" dirty="0"/>
              <a:t>Review</a:t>
            </a:r>
            <a:endParaRPr lang="en-US" altLang="en-US" sz="2800" b="0" dirty="0"/>
          </a:p>
        </p:txBody>
      </p:sp>
      <p:sp>
        <p:nvSpPr>
          <p:cNvPr id="148483" name="Rectangle 3"/>
          <p:cNvSpPr>
            <a:spLocks noGrp="1" noChangeArrowheads="1"/>
          </p:cNvSpPr>
          <p:nvPr>
            <p:ph type="body" idx="1"/>
          </p:nvPr>
        </p:nvSpPr>
        <p:spPr/>
        <p:txBody>
          <a:bodyPr rIns="228600"/>
          <a:lstStyle/>
          <a:p>
            <a:pPr marL="457200" indent="-457200">
              <a:spcBef>
                <a:spcPct val="35000"/>
              </a:spcBef>
              <a:buFontTx/>
              <a:buAutoNum type="arabicPeriod" startAt="6"/>
            </a:pPr>
            <a:r>
              <a:rPr lang="en-US" altLang="en-US" dirty="0"/>
              <a:t>The MOST appropriate way to dress and bandage an open abdominal wound with a loop of bowel protruding from it is to:</a:t>
            </a:r>
          </a:p>
          <a:p>
            <a:pPr marL="1016000" lvl="1" indent="-444500">
              <a:spcBef>
                <a:spcPct val="35000"/>
              </a:spcBef>
              <a:buFontTx/>
              <a:buAutoNum type="alphaUcPeriod"/>
            </a:pPr>
            <a:r>
              <a:rPr lang="en-US" altLang="en-US" dirty="0"/>
              <a:t>cover the wound with a dry, sterile dressing and apply firm pressure.</a:t>
            </a:r>
            <a:br>
              <a:rPr lang="en-US" altLang="en-US" dirty="0"/>
            </a:br>
            <a:r>
              <a:rPr lang="en-US" altLang="en-US" b="1" dirty="0"/>
              <a:t>Rationale: </a:t>
            </a:r>
            <a:r>
              <a:rPr lang="en-US" altLang="en-US" dirty="0">
                <a:solidFill>
                  <a:srgbClr val="F37021"/>
                </a:solidFill>
              </a:rPr>
              <a:t>You must use a moist dressing.</a:t>
            </a:r>
          </a:p>
          <a:p>
            <a:pPr marL="1016000" lvl="1" indent="-444500">
              <a:spcBef>
                <a:spcPct val="35000"/>
              </a:spcBef>
              <a:buFontTx/>
              <a:buAutoNum type="alphaUcPeriod"/>
            </a:pPr>
            <a:r>
              <a:rPr lang="en-US" altLang="en-US" dirty="0"/>
              <a:t>apply a moist, sterile dressing to the wound and apply firm pressure.</a:t>
            </a:r>
            <a:br>
              <a:rPr lang="en-US" altLang="en-US" dirty="0"/>
            </a:br>
            <a:r>
              <a:rPr lang="en-US" altLang="en-US" b="1" dirty="0"/>
              <a:t>Rationale: </a:t>
            </a:r>
            <a:r>
              <a:rPr lang="en-US" altLang="en-US" dirty="0">
                <a:solidFill>
                  <a:srgbClr val="F37021"/>
                </a:solidFill>
              </a:rPr>
              <a:t>You should not apply pressure.</a:t>
            </a:r>
          </a:p>
          <a:p>
            <a:pPr marL="1016000" lvl="1" indent="-444500">
              <a:spcBef>
                <a:spcPct val="35000"/>
              </a:spcBef>
              <a:buFontTx/>
              <a:buAutoNum type="alphaUcPeriod" startAt="3"/>
            </a:pPr>
            <a:r>
              <a:rPr lang="en-US" altLang="en-US" dirty="0"/>
              <a:t>apply a moist, sterile dressing to the wound and secure with an occlusive dressing.</a:t>
            </a:r>
            <a:br>
              <a:rPr lang="en-US" altLang="en-US" dirty="0"/>
            </a:br>
            <a:r>
              <a:rPr lang="en-US" altLang="en-US" b="1" dirty="0"/>
              <a:t>Rationale: </a:t>
            </a:r>
            <a:r>
              <a:rPr lang="en-US" altLang="en-US" dirty="0">
                <a:solidFill>
                  <a:srgbClr val="F37021"/>
                </a:solidFill>
              </a:rPr>
              <a:t>Correct answer</a:t>
            </a:r>
          </a:p>
          <a:p>
            <a:pPr marL="1016000" lvl="1" indent="-444500">
              <a:spcBef>
                <a:spcPct val="35000"/>
              </a:spcBef>
              <a:buFontTx/>
              <a:buAutoNum type="alphaUcPeriod" startAt="3"/>
            </a:pPr>
            <a:r>
              <a:rPr lang="en-US" altLang="en-US" dirty="0"/>
              <a:t>carefully replace the protruding bowel into the abdomen and cover the wound.</a:t>
            </a:r>
            <a:br>
              <a:rPr lang="en-US" altLang="en-US" dirty="0"/>
            </a:br>
            <a:r>
              <a:rPr lang="en-US" altLang="en-US" b="1" dirty="0"/>
              <a:t>Rationale: </a:t>
            </a:r>
            <a:r>
              <a:rPr lang="en-US" altLang="en-US" dirty="0">
                <a:solidFill>
                  <a:srgbClr val="F37021"/>
                </a:solidFill>
              </a:rPr>
              <a:t>Never force a bowel back into the abdominal cavity.</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p:txBody>
          <a:bodyPr/>
          <a:lstStyle/>
          <a:p>
            <a:pPr>
              <a:lnSpc>
                <a:spcPct val="85000"/>
              </a:lnSpc>
            </a:pPr>
            <a:r>
              <a:rPr lang="en-US" altLang="en-US" dirty="0"/>
              <a:t>Review</a:t>
            </a:r>
          </a:p>
        </p:txBody>
      </p:sp>
      <p:sp>
        <p:nvSpPr>
          <p:cNvPr id="150531" name="Rectangle 3"/>
          <p:cNvSpPr>
            <a:spLocks noGrp="1" noChangeArrowheads="1"/>
          </p:cNvSpPr>
          <p:nvPr>
            <p:ph type="body" idx="1"/>
          </p:nvPr>
        </p:nvSpPr>
        <p:spPr/>
        <p:txBody>
          <a:bodyPr rIns="228600"/>
          <a:lstStyle/>
          <a:p>
            <a:pPr marL="457200" indent="-457200">
              <a:lnSpc>
                <a:spcPct val="90000"/>
              </a:lnSpc>
              <a:spcBef>
                <a:spcPct val="10000"/>
              </a:spcBef>
              <a:buFontTx/>
              <a:buAutoNum type="arabicPeriod" startAt="7"/>
            </a:pPr>
            <a:r>
              <a:rPr lang="en-US" altLang="en-US" dirty="0"/>
              <a:t>A 22-year-old male was attacked by a rival gang and has a large knife impaled in the center of his chest. Your assessment reveals that he is apneic and pulseless. You should:</a:t>
            </a:r>
          </a:p>
          <a:p>
            <a:pPr marL="1016000" lvl="1" indent="-444500">
              <a:spcBef>
                <a:spcPts val="840"/>
              </a:spcBef>
              <a:buFontTx/>
              <a:buAutoNum type="alphaUcPeriod"/>
            </a:pPr>
            <a:r>
              <a:rPr lang="en-US" altLang="en-US" dirty="0"/>
              <a:t>carefully remove the knife, control any bleeding, begin CPR, and transport. </a:t>
            </a:r>
          </a:p>
          <a:p>
            <a:pPr marL="1016000" lvl="1" indent="-444500">
              <a:spcBef>
                <a:spcPts val="840"/>
              </a:spcBef>
              <a:buFontTx/>
              <a:buAutoNum type="alphaUcPeriod"/>
            </a:pPr>
            <a:r>
              <a:rPr lang="en-US" altLang="en-US" dirty="0"/>
              <a:t>stabilize the knife in place, provide rescue breathing, and transport at once. </a:t>
            </a:r>
          </a:p>
          <a:p>
            <a:pPr marL="1016000" lvl="1" indent="-444500">
              <a:spcBef>
                <a:spcPts val="840"/>
              </a:spcBef>
              <a:buFontTx/>
              <a:buAutoNum type="alphaUcPeriod"/>
            </a:pPr>
            <a:r>
              <a:rPr lang="en-US" altLang="en-US" dirty="0"/>
              <a:t>remove the knife and control any bleeding, apply the AED, and analyze his rhythm. </a:t>
            </a:r>
          </a:p>
          <a:p>
            <a:pPr marL="1016000" lvl="1" indent="-444500">
              <a:spcBef>
                <a:spcPts val="840"/>
              </a:spcBef>
              <a:buFontTx/>
              <a:buAutoNum type="alphaUcPeriod"/>
            </a:pPr>
            <a:r>
              <a:rPr lang="en-US" altLang="en-US" dirty="0"/>
              <a:t>begin CPR, control any external bleeding, and transport rapidly to a trauma center.</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p:txBody>
          <a:bodyPr/>
          <a:lstStyle/>
          <a:p>
            <a:pPr>
              <a:lnSpc>
                <a:spcPct val="85000"/>
              </a:lnSpc>
            </a:pPr>
            <a:r>
              <a:rPr lang="en-US" altLang="en-US" dirty="0"/>
              <a:t>Review</a:t>
            </a:r>
          </a:p>
        </p:txBody>
      </p:sp>
      <p:sp>
        <p:nvSpPr>
          <p:cNvPr id="151555" name="Rectangle 3"/>
          <p:cNvSpPr>
            <a:spLocks noGrp="1" noChangeArrowheads="1"/>
          </p:cNvSpPr>
          <p:nvPr>
            <p:ph type="body" idx="1"/>
          </p:nvPr>
        </p:nvSpPr>
        <p:spPr/>
        <p:txBody>
          <a:bodyPr rIns="228600"/>
          <a:lstStyle/>
          <a:p>
            <a:pPr marL="0" indent="0">
              <a:lnSpc>
                <a:spcPct val="80000"/>
              </a:lnSpc>
              <a:buFontTx/>
              <a:buNone/>
            </a:pPr>
            <a:r>
              <a:rPr lang="en-US" altLang="en-US" b="1" dirty="0"/>
              <a:t>Answer: </a:t>
            </a:r>
            <a:r>
              <a:rPr lang="en-US" altLang="en-US" b="1" dirty="0">
                <a:solidFill>
                  <a:srgbClr val="F37021"/>
                </a:solidFill>
              </a:rPr>
              <a:t>A</a:t>
            </a:r>
          </a:p>
          <a:p>
            <a:pPr marL="0" indent="0">
              <a:spcBef>
                <a:spcPct val="35000"/>
              </a:spcBef>
              <a:buFontTx/>
              <a:buNone/>
            </a:pPr>
            <a:r>
              <a:rPr lang="en-US" altLang="en-US" b="1" dirty="0"/>
              <a:t>Rationale: </a:t>
            </a:r>
            <a:r>
              <a:rPr lang="en-US" altLang="en-US" dirty="0"/>
              <a:t>As a rule, impaled objects should be stabilized in place. However, if they interfere with the patient’s breathing or your ability to perform CPR, they should be removed. </a:t>
            </a:r>
            <a:r>
              <a:rPr lang="en-US" altLang="en-US" i="1" dirty="0"/>
              <a:t>You cannot perform CPR on a patient if a knife is impaled in the center of the chest</a:t>
            </a:r>
            <a:r>
              <a:rPr lang="en-US" altLang="en-US" dirty="0"/>
              <a:t>. Carefully remove the knife, control any bleeding, begin CPR, and transport at once. The AED is not indicated for patients with traumatic cardiac arrest; their arrest is usually caused by massive blood loss, not a primary cardiac dysrhythmia.</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p:txBody>
          <a:bodyPr/>
          <a:lstStyle/>
          <a:p>
            <a:pPr>
              <a:lnSpc>
                <a:spcPct val="85000"/>
              </a:lnSpc>
            </a:pPr>
            <a:r>
              <a:rPr lang="en-US" altLang="en-US" dirty="0"/>
              <a:t>Review</a:t>
            </a:r>
            <a:endParaRPr lang="en-US" altLang="en-US" sz="2000" b="0" dirty="0"/>
          </a:p>
        </p:txBody>
      </p:sp>
      <p:sp>
        <p:nvSpPr>
          <p:cNvPr id="152579" name="Rectangle 3"/>
          <p:cNvSpPr>
            <a:spLocks noGrp="1" noChangeArrowheads="1"/>
          </p:cNvSpPr>
          <p:nvPr>
            <p:ph type="body" idx="1"/>
          </p:nvPr>
        </p:nvSpPr>
        <p:spPr>
          <a:xfrm>
            <a:off x="925830" y="1490870"/>
            <a:ext cx="10758170" cy="4699047"/>
          </a:xfrm>
        </p:spPr>
        <p:txBody>
          <a:bodyPr rIns="228600"/>
          <a:lstStyle/>
          <a:p>
            <a:pPr marL="457200" indent="-457200">
              <a:spcBef>
                <a:spcPct val="35000"/>
              </a:spcBef>
              <a:buFontTx/>
              <a:buAutoNum type="arabicPeriod" startAt="7"/>
            </a:pPr>
            <a:r>
              <a:rPr lang="en-US" altLang="en-US" dirty="0"/>
              <a:t>A 22-year-old male was attacked by a rival gang and has a large knife impaled in the center of his chest. Your assessment reveals that he is apneic and pulseless. You should:</a:t>
            </a:r>
          </a:p>
          <a:p>
            <a:pPr marL="1016000" lvl="1" indent="-444500">
              <a:spcBef>
                <a:spcPct val="35000"/>
              </a:spcBef>
              <a:buFontTx/>
              <a:buAutoNum type="alphaUcPeriod"/>
            </a:pPr>
            <a:r>
              <a:rPr lang="en-US" altLang="en-US" dirty="0"/>
              <a:t>carefully remove the knife, control any bleeding, begin CPR, and transport. </a:t>
            </a:r>
            <a:br>
              <a:rPr lang="en-US" altLang="en-US" dirty="0"/>
            </a:br>
            <a:r>
              <a:rPr lang="en-US" altLang="en-US" b="1" dirty="0"/>
              <a:t>Rationale: </a:t>
            </a:r>
            <a:r>
              <a:rPr lang="en-US" altLang="en-US" dirty="0">
                <a:solidFill>
                  <a:srgbClr val="F37021"/>
                </a:solidFill>
              </a:rPr>
              <a:t>Correct answer</a:t>
            </a:r>
          </a:p>
          <a:p>
            <a:pPr marL="1016000" lvl="1" indent="-444500">
              <a:spcBef>
                <a:spcPct val="35000"/>
              </a:spcBef>
              <a:buFontTx/>
              <a:buAutoNum type="alphaUcPeriod"/>
            </a:pPr>
            <a:r>
              <a:rPr lang="en-US" altLang="en-US" dirty="0"/>
              <a:t>stabilize the knife in place, provide rescue breathing, and transport at once. </a:t>
            </a:r>
            <a:br>
              <a:rPr lang="en-US" altLang="en-US" dirty="0"/>
            </a:br>
            <a:r>
              <a:rPr lang="en-US" altLang="en-US" b="1" dirty="0"/>
              <a:t>Rationale: </a:t>
            </a:r>
            <a:r>
              <a:rPr lang="en-US" altLang="en-US" dirty="0">
                <a:solidFill>
                  <a:srgbClr val="F37021"/>
                </a:solidFill>
              </a:rPr>
              <a:t>The knife must be removed to provide effective CPR.</a:t>
            </a:r>
          </a:p>
          <a:p>
            <a:pPr marL="1016000" lvl="1" indent="-444500">
              <a:spcBef>
                <a:spcPct val="35000"/>
              </a:spcBef>
              <a:buFontTx/>
              <a:buAutoNum type="alphaUcPeriod" startAt="3"/>
            </a:pPr>
            <a:r>
              <a:rPr lang="en-US" altLang="en-US" dirty="0"/>
              <a:t>remove the knife and control any bleeding, apply the AED, and analyze his rhythm. </a:t>
            </a:r>
            <a:br>
              <a:rPr lang="en-US" altLang="en-US" dirty="0"/>
            </a:br>
            <a:r>
              <a:rPr lang="en-US" altLang="en-US" b="1" dirty="0"/>
              <a:t>Rationale: </a:t>
            </a:r>
            <a:r>
              <a:rPr lang="en-US" altLang="en-US" dirty="0">
                <a:solidFill>
                  <a:srgbClr val="F37021"/>
                </a:solidFill>
              </a:rPr>
              <a:t>An AED is not recommended in traumatic arrest, but CPR must be initiated.</a:t>
            </a:r>
          </a:p>
          <a:p>
            <a:pPr marL="1016000" lvl="1" indent="-444500">
              <a:spcBef>
                <a:spcPct val="35000"/>
              </a:spcBef>
              <a:buFontTx/>
              <a:buAutoNum type="alphaUcPeriod" startAt="3"/>
            </a:pPr>
            <a:r>
              <a:rPr lang="en-US" altLang="en-US" dirty="0"/>
              <a:t>begin CPR, control any external bleeding, and transport rapidly to a trauma center. </a:t>
            </a:r>
            <a:br>
              <a:rPr lang="en-US" altLang="en-US" dirty="0"/>
            </a:br>
            <a:r>
              <a:rPr lang="en-US" altLang="en-US" b="1" dirty="0"/>
              <a:t>Rationale: </a:t>
            </a:r>
            <a:r>
              <a:rPr lang="en-US" altLang="en-US" dirty="0">
                <a:solidFill>
                  <a:srgbClr val="F37021"/>
                </a:solidFill>
              </a:rPr>
              <a:t>The impaled object must be removed prior to the initiation of chest compressions.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54626" name="Rectangle 2"/>
          <p:cNvSpPr>
            <a:spLocks noGrp="1" noChangeArrowheads="1"/>
          </p:cNvSpPr>
          <p:nvPr>
            <p:ph type="title"/>
          </p:nvPr>
        </p:nvSpPr>
        <p:spPr/>
        <p:txBody>
          <a:bodyPr/>
          <a:lstStyle/>
          <a:p>
            <a:pPr>
              <a:lnSpc>
                <a:spcPct val="85000"/>
              </a:lnSpc>
            </a:pPr>
            <a:r>
              <a:rPr lang="en-US" altLang="en-US" dirty="0"/>
              <a:t>Review</a:t>
            </a:r>
          </a:p>
        </p:txBody>
      </p:sp>
      <p:sp>
        <p:nvSpPr>
          <p:cNvPr id="154627" name="Rectangle 3"/>
          <p:cNvSpPr>
            <a:spLocks noGrp="1" noChangeArrowheads="1"/>
          </p:cNvSpPr>
          <p:nvPr>
            <p:ph type="body" idx="1"/>
          </p:nvPr>
        </p:nvSpPr>
        <p:spPr/>
        <p:txBody>
          <a:bodyPr rIns="228600"/>
          <a:lstStyle/>
          <a:p>
            <a:pPr marL="457200" indent="-457200">
              <a:spcBef>
                <a:spcPct val="35000"/>
              </a:spcBef>
              <a:buFontTx/>
              <a:buAutoNum type="arabicPeriod" startAt="8"/>
            </a:pPr>
            <a:r>
              <a:rPr lang="en-US" altLang="en-US" dirty="0"/>
              <a:t>Which of the following is considered a severe burn?</a:t>
            </a:r>
          </a:p>
          <a:p>
            <a:pPr marL="1016000" lvl="1" indent="-444500">
              <a:spcBef>
                <a:spcPct val="35000"/>
              </a:spcBef>
              <a:buFontTx/>
              <a:buAutoNum type="alphaUcPeriod"/>
            </a:pPr>
            <a:r>
              <a:rPr lang="en-US" altLang="en-US" dirty="0"/>
              <a:t>Any full-thickness burn</a:t>
            </a:r>
          </a:p>
          <a:p>
            <a:pPr marL="1016000" lvl="1" indent="-444500">
              <a:spcBef>
                <a:spcPct val="35000"/>
              </a:spcBef>
              <a:buFontTx/>
              <a:buAutoNum type="alphaUcPeriod"/>
            </a:pPr>
            <a:r>
              <a:rPr lang="en-US" altLang="en-US" dirty="0"/>
              <a:t>20% partial-thickness burn</a:t>
            </a:r>
          </a:p>
          <a:p>
            <a:pPr marL="1016000" lvl="1" indent="-444500">
              <a:spcBef>
                <a:spcPct val="35000"/>
              </a:spcBef>
              <a:buFontTx/>
              <a:buAutoNum type="alphaUcPeriod"/>
            </a:pPr>
            <a:r>
              <a:rPr lang="en-US" altLang="en-US" dirty="0"/>
              <a:t>10% full-thickness burn with abrasions</a:t>
            </a:r>
          </a:p>
          <a:p>
            <a:pPr marL="1016000" lvl="1" indent="-444500">
              <a:spcBef>
                <a:spcPct val="35000"/>
              </a:spcBef>
              <a:buFontTx/>
              <a:buAutoNum type="alphaUcPeriod"/>
            </a:pPr>
            <a:r>
              <a:rPr lang="en-US" altLang="en-US" dirty="0"/>
              <a:t>5% full-thickness burn with a fracture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p:txBody>
          <a:bodyPr/>
          <a:lstStyle/>
          <a:p>
            <a:pPr>
              <a:lnSpc>
                <a:spcPct val="85000"/>
              </a:lnSpc>
            </a:pPr>
            <a:r>
              <a:rPr lang="en-US" altLang="en-US" dirty="0"/>
              <a:t>Review</a:t>
            </a:r>
          </a:p>
        </p:txBody>
      </p:sp>
      <p:sp>
        <p:nvSpPr>
          <p:cNvPr id="155651" name="Rectangle 3"/>
          <p:cNvSpPr>
            <a:spLocks noGrp="1" noChangeArrowheads="1"/>
          </p:cNvSpPr>
          <p:nvPr>
            <p:ph type="body" idx="1"/>
          </p:nvPr>
        </p:nvSpPr>
        <p:spPr/>
        <p:txBody>
          <a:bodyPr rIns="228600"/>
          <a:lstStyle/>
          <a:p>
            <a:pPr marL="0" indent="0">
              <a:lnSpc>
                <a:spcPct val="80000"/>
              </a:lnSpc>
              <a:buFontTx/>
              <a:buNone/>
            </a:pPr>
            <a:r>
              <a:rPr lang="en-US" altLang="en-US" b="1" dirty="0"/>
              <a:t>Answer: </a:t>
            </a:r>
            <a:r>
              <a:rPr lang="en-US" altLang="en-US" b="1" dirty="0">
                <a:solidFill>
                  <a:srgbClr val="F37021"/>
                </a:solidFill>
              </a:rPr>
              <a:t>D</a:t>
            </a:r>
          </a:p>
          <a:p>
            <a:pPr marL="0" indent="0">
              <a:spcBef>
                <a:spcPct val="35000"/>
              </a:spcBef>
              <a:buFontTx/>
              <a:buNone/>
            </a:pPr>
            <a:r>
              <a:rPr lang="en-US" altLang="en-US" b="1" dirty="0"/>
              <a:t>Rationale: </a:t>
            </a:r>
            <a:r>
              <a:rPr lang="en-US" altLang="en-US" dirty="0"/>
              <a:t>Severe burns include the following: full-thickness burns involving the hands, feet, face, airway, or genitalia; full-thickness burns covering more than 10% of the body’s total surface area (BSA); partial-thickness burns covering more than 30% of the BSA; burns involving the respiratory tract (eg, smoke inhalation); burns complicated by fractures; and burns on patients younger than 5 years or older than 55 years that would otherwise be classified as “moderate” burns on younger adults.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p:txBody>
          <a:bodyPr/>
          <a:lstStyle/>
          <a:p>
            <a:pPr>
              <a:lnSpc>
                <a:spcPct val="85000"/>
              </a:lnSpc>
            </a:pPr>
            <a:r>
              <a:rPr lang="en-US" altLang="en-US" dirty="0"/>
              <a:t>Review</a:t>
            </a:r>
            <a:endParaRPr lang="en-US" altLang="en-US" sz="2800" b="0" dirty="0"/>
          </a:p>
        </p:txBody>
      </p:sp>
      <p:sp>
        <p:nvSpPr>
          <p:cNvPr id="156675" name="Rectangle 3"/>
          <p:cNvSpPr>
            <a:spLocks noGrp="1" noChangeArrowheads="1"/>
          </p:cNvSpPr>
          <p:nvPr>
            <p:ph type="body" idx="1"/>
          </p:nvPr>
        </p:nvSpPr>
        <p:spPr/>
        <p:txBody>
          <a:bodyPr rIns="228600"/>
          <a:lstStyle/>
          <a:p>
            <a:pPr marL="457200" indent="-457200">
              <a:spcBef>
                <a:spcPct val="35000"/>
              </a:spcBef>
              <a:buFontTx/>
              <a:buAutoNum type="arabicPeriod" startAt="8"/>
            </a:pPr>
            <a:r>
              <a:rPr lang="en-US" altLang="en-US" dirty="0"/>
              <a:t>Which of the following is considered a severe burn?</a:t>
            </a:r>
          </a:p>
          <a:p>
            <a:pPr marL="1016000" lvl="1" indent="-444500">
              <a:spcBef>
                <a:spcPct val="35000"/>
              </a:spcBef>
              <a:buFontTx/>
              <a:buAutoNum type="alphaUcPeriod"/>
            </a:pPr>
            <a:r>
              <a:rPr lang="en-US" altLang="en-US" dirty="0"/>
              <a:t>Any full-thickness burn</a:t>
            </a:r>
            <a:br>
              <a:rPr lang="en-US" altLang="en-US" dirty="0"/>
            </a:br>
            <a:r>
              <a:rPr lang="en-US" altLang="en-US" b="1" dirty="0"/>
              <a:t>Rationale: </a:t>
            </a:r>
            <a:r>
              <a:rPr lang="en-US" altLang="en-US" dirty="0">
                <a:solidFill>
                  <a:srgbClr val="F37021"/>
                </a:solidFill>
              </a:rPr>
              <a:t>A full-thickness burn is severe if it covers more than 10% of the body or involves the hands, face, feet, and genitalia.</a:t>
            </a:r>
          </a:p>
          <a:p>
            <a:pPr marL="1016000" lvl="1" indent="-444500">
              <a:spcBef>
                <a:spcPct val="35000"/>
              </a:spcBef>
              <a:buFontTx/>
              <a:buAutoNum type="alphaUcPeriod"/>
            </a:pPr>
            <a:r>
              <a:rPr lang="en-US" altLang="en-US" dirty="0"/>
              <a:t>20% partial-thickness burn</a:t>
            </a:r>
            <a:br>
              <a:rPr lang="en-US" altLang="en-US" dirty="0"/>
            </a:br>
            <a:r>
              <a:rPr lang="en-US" altLang="en-US" b="1" dirty="0"/>
              <a:t>Rationale: </a:t>
            </a:r>
            <a:r>
              <a:rPr lang="en-US" altLang="en-US" dirty="0">
                <a:solidFill>
                  <a:srgbClr val="F37021"/>
                </a:solidFill>
              </a:rPr>
              <a:t>This burn must be greater than 30% BSA.</a:t>
            </a:r>
          </a:p>
          <a:p>
            <a:pPr marL="1016000" lvl="1" indent="-444500">
              <a:spcBef>
                <a:spcPct val="35000"/>
              </a:spcBef>
              <a:buFontTx/>
              <a:buAutoNum type="alphaUcPeriod" startAt="3"/>
            </a:pPr>
            <a:r>
              <a:rPr lang="en-US" altLang="en-US" dirty="0"/>
              <a:t>10% full-thickness burn with abrasions</a:t>
            </a:r>
            <a:br>
              <a:rPr lang="en-US" altLang="en-US" dirty="0"/>
            </a:br>
            <a:r>
              <a:rPr lang="en-US" altLang="en-US" b="1" dirty="0"/>
              <a:t>Rationale: </a:t>
            </a:r>
            <a:r>
              <a:rPr lang="en-US" altLang="en-US" dirty="0">
                <a:solidFill>
                  <a:srgbClr val="F37021"/>
                </a:solidFill>
              </a:rPr>
              <a:t>This burn must be greater than 10% BSA.</a:t>
            </a:r>
          </a:p>
          <a:p>
            <a:pPr marL="1016000" lvl="1" indent="-444500">
              <a:spcBef>
                <a:spcPct val="35000"/>
              </a:spcBef>
              <a:buFontTx/>
              <a:buAutoNum type="alphaUcPeriod" startAt="3"/>
            </a:pPr>
            <a:r>
              <a:rPr lang="en-US" altLang="en-US" dirty="0"/>
              <a:t>5% full-thickness burn with a fracture</a:t>
            </a:r>
            <a:br>
              <a:rPr lang="en-US" altLang="en-US" dirty="0"/>
            </a:br>
            <a:r>
              <a:rPr lang="en-US" altLang="en-US" b="1" dirty="0"/>
              <a:t>Rationale: </a:t>
            </a:r>
            <a:r>
              <a:rPr lang="en-US" altLang="en-US" dirty="0">
                <a:solidFill>
                  <a:srgbClr val="F37021"/>
                </a:solidFill>
              </a:rPr>
              <a:t>Correct answer</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p:txBody>
          <a:bodyPr/>
          <a:lstStyle/>
          <a:p>
            <a:pPr>
              <a:lnSpc>
                <a:spcPct val="85000"/>
              </a:lnSpc>
            </a:pPr>
            <a:r>
              <a:rPr lang="en-US" altLang="en-US" dirty="0"/>
              <a:t>Review</a:t>
            </a:r>
          </a:p>
        </p:txBody>
      </p:sp>
      <p:sp>
        <p:nvSpPr>
          <p:cNvPr id="158723" name="Rectangle 3"/>
          <p:cNvSpPr>
            <a:spLocks noGrp="1" noChangeArrowheads="1"/>
          </p:cNvSpPr>
          <p:nvPr>
            <p:ph type="body" idx="1"/>
          </p:nvPr>
        </p:nvSpPr>
        <p:spPr/>
        <p:txBody>
          <a:bodyPr rIns="228600"/>
          <a:lstStyle/>
          <a:p>
            <a:pPr marL="457200" indent="-457200">
              <a:spcBef>
                <a:spcPct val="35000"/>
              </a:spcBef>
              <a:buFontTx/>
              <a:buAutoNum type="arabicPeriod" startAt="9"/>
            </a:pPr>
            <a:r>
              <a:rPr lang="en-US" altLang="en-US" dirty="0"/>
              <a:t>A 5-year-old boy was burned when he pulled a barbecue grill over on himself. He has partial- and full-thickness burns to his anterior chest and circumferentially on both arms. What percentage of his body surface area has been burned?</a:t>
            </a:r>
          </a:p>
          <a:p>
            <a:pPr marL="1016000" lvl="1" indent="-444500">
              <a:spcBef>
                <a:spcPct val="35000"/>
              </a:spcBef>
              <a:buFontTx/>
              <a:buAutoNum type="alphaUcPeriod"/>
            </a:pPr>
            <a:r>
              <a:rPr lang="en-US" altLang="en-US" dirty="0"/>
              <a:t>18%</a:t>
            </a:r>
          </a:p>
          <a:p>
            <a:pPr marL="1016000" lvl="1" indent="-444500">
              <a:spcBef>
                <a:spcPct val="35000"/>
              </a:spcBef>
              <a:buFontTx/>
              <a:buAutoNum type="alphaUcPeriod"/>
            </a:pPr>
            <a:r>
              <a:rPr lang="en-US" altLang="en-US" dirty="0"/>
              <a:t>27%</a:t>
            </a:r>
          </a:p>
          <a:p>
            <a:pPr marL="1016000" lvl="1" indent="-444500">
              <a:spcBef>
                <a:spcPct val="35000"/>
              </a:spcBef>
              <a:buFontTx/>
              <a:buAutoNum type="alphaUcPeriod"/>
            </a:pPr>
            <a:r>
              <a:rPr lang="en-US" altLang="en-US" dirty="0"/>
              <a:t>36%</a:t>
            </a:r>
          </a:p>
          <a:p>
            <a:pPr marL="1016000" lvl="1" indent="-444500">
              <a:spcBef>
                <a:spcPct val="35000"/>
              </a:spcBef>
              <a:buFontTx/>
              <a:buAutoNum type="alphaUcPeriod"/>
            </a:pPr>
            <a:r>
              <a:rPr lang="en-US" altLang="en-US" dirty="0"/>
              <a:t>45%</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p:txBody>
          <a:bodyPr/>
          <a:lstStyle/>
          <a:p>
            <a:pPr>
              <a:lnSpc>
                <a:spcPct val="85000"/>
              </a:lnSpc>
            </a:pPr>
            <a:r>
              <a:rPr lang="en-US" altLang="en-US" dirty="0"/>
              <a:t>Review</a:t>
            </a:r>
          </a:p>
        </p:txBody>
      </p:sp>
      <p:sp>
        <p:nvSpPr>
          <p:cNvPr id="159747" name="Rectangle 3"/>
          <p:cNvSpPr>
            <a:spLocks noGrp="1" noChangeArrowheads="1"/>
          </p:cNvSpPr>
          <p:nvPr>
            <p:ph type="body" idx="1"/>
          </p:nvPr>
        </p:nvSpPr>
        <p:spPr/>
        <p:txBody>
          <a:bodyPr rIns="228600"/>
          <a:lstStyle/>
          <a:p>
            <a:pPr marL="0" indent="0">
              <a:lnSpc>
                <a:spcPct val="90000"/>
              </a:lnSpc>
              <a:buFontTx/>
              <a:buNone/>
            </a:pPr>
            <a:r>
              <a:rPr lang="en-US" altLang="en-US" b="1" dirty="0"/>
              <a:t>Answer: </a:t>
            </a:r>
            <a:r>
              <a:rPr lang="en-US" altLang="en-US" b="1" dirty="0">
                <a:solidFill>
                  <a:srgbClr val="F37021"/>
                </a:solidFill>
              </a:rPr>
              <a:t>B</a:t>
            </a:r>
          </a:p>
          <a:p>
            <a:pPr marL="0" indent="0">
              <a:spcBef>
                <a:spcPct val="35000"/>
              </a:spcBef>
              <a:buFontTx/>
              <a:buNone/>
            </a:pPr>
            <a:r>
              <a:rPr lang="en-US" altLang="en-US" b="1" dirty="0"/>
              <a:t>Rationale: </a:t>
            </a:r>
            <a:r>
              <a:rPr lang="en-US" altLang="en-US" dirty="0"/>
              <a:t>Using the pediatric rules of nines, the anterior chest accounts for 9% of the BSA (the </a:t>
            </a:r>
            <a:r>
              <a:rPr lang="en-US" altLang="en-US" i="1" dirty="0"/>
              <a:t>entire anterior trunk</a:t>
            </a:r>
            <a:r>
              <a:rPr lang="en-US" altLang="en-US" dirty="0"/>
              <a:t>, which includes the </a:t>
            </a:r>
            <a:r>
              <a:rPr lang="en-US" altLang="en-US" i="1" dirty="0"/>
              <a:t>chest and abdomen</a:t>
            </a:r>
            <a:r>
              <a:rPr lang="en-US" altLang="en-US" dirty="0"/>
              <a:t>, accounts for 18% of the BSA), and each arm accounts for 9% of the BSA. Therefore, this child has experienced 27% BSA burns.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p:txBody>
          <a:bodyPr/>
          <a:lstStyle/>
          <a:p>
            <a:pPr>
              <a:lnSpc>
                <a:spcPct val="85000"/>
              </a:lnSpc>
            </a:pPr>
            <a:r>
              <a:rPr lang="en-US" altLang="en-US" dirty="0"/>
              <a:t>Review</a:t>
            </a:r>
            <a:endParaRPr lang="en-US" altLang="en-US" sz="2800" b="0" dirty="0"/>
          </a:p>
        </p:txBody>
      </p:sp>
      <p:sp>
        <p:nvSpPr>
          <p:cNvPr id="160771" name="Rectangle 3"/>
          <p:cNvSpPr>
            <a:spLocks noGrp="1" noChangeArrowheads="1"/>
          </p:cNvSpPr>
          <p:nvPr>
            <p:ph type="body" idx="1"/>
          </p:nvPr>
        </p:nvSpPr>
        <p:spPr/>
        <p:txBody>
          <a:bodyPr rIns="228600"/>
          <a:lstStyle/>
          <a:p>
            <a:pPr marL="457200" indent="-457200">
              <a:spcBef>
                <a:spcPct val="35000"/>
              </a:spcBef>
              <a:buFontTx/>
              <a:buAutoNum type="arabicPeriod" startAt="9"/>
            </a:pPr>
            <a:r>
              <a:rPr lang="en-US" altLang="en-US" dirty="0"/>
              <a:t>A 5-year-old boy was burned when he pulled a barbecue grill over on himself. He has partial- and full-thickness burns to his anterior chest and circumferentially on both arms. What percentage of his body surface area has been burned?</a:t>
            </a:r>
          </a:p>
          <a:p>
            <a:pPr marL="1016000" lvl="1" indent="-444500">
              <a:spcBef>
                <a:spcPct val="35000"/>
              </a:spcBef>
              <a:buFontTx/>
              <a:buAutoNum type="alphaUcPeriod"/>
            </a:pPr>
            <a:r>
              <a:rPr lang="en-US" altLang="en-US" dirty="0"/>
              <a:t>18%</a:t>
            </a:r>
            <a:br>
              <a:rPr lang="en-US" altLang="en-US" dirty="0"/>
            </a:br>
            <a:r>
              <a:rPr lang="en-US" altLang="en-US" b="1" dirty="0"/>
              <a:t>Rationale: </a:t>
            </a:r>
            <a:r>
              <a:rPr lang="en-US" altLang="en-US" dirty="0">
                <a:solidFill>
                  <a:srgbClr val="F37021"/>
                </a:solidFill>
              </a:rPr>
              <a:t>18% would indicate the patient’s arms only.</a:t>
            </a:r>
          </a:p>
          <a:p>
            <a:pPr marL="1028700" lvl="1" indent="-457200">
              <a:spcBef>
                <a:spcPct val="35000"/>
              </a:spcBef>
              <a:buFont typeface="+mj-lt"/>
              <a:buAutoNum type="alphaUcPeriod" startAt="2"/>
            </a:pPr>
            <a:r>
              <a:rPr lang="en-US" altLang="en-US" dirty="0"/>
              <a:t>27%</a:t>
            </a:r>
            <a:br>
              <a:rPr lang="en-US" altLang="en-US" dirty="0"/>
            </a:br>
            <a:r>
              <a:rPr lang="en-US" altLang="en-US" b="1" dirty="0"/>
              <a:t>Rationale: </a:t>
            </a:r>
            <a:r>
              <a:rPr lang="en-US" altLang="en-US" dirty="0">
                <a:solidFill>
                  <a:srgbClr val="F37021"/>
                </a:solidFill>
              </a:rPr>
              <a:t>Correct answer</a:t>
            </a:r>
          </a:p>
          <a:p>
            <a:pPr marL="1016000" lvl="1" indent="-444500">
              <a:spcBef>
                <a:spcPct val="35000"/>
              </a:spcBef>
              <a:buFontTx/>
              <a:buAutoNum type="alphaUcPeriod" startAt="2"/>
            </a:pPr>
            <a:r>
              <a:rPr lang="en-US" altLang="en-US" dirty="0"/>
              <a:t>36%</a:t>
            </a:r>
            <a:br>
              <a:rPr lang="en-US" altLang="en-US" dirty="0"/>
            </a:br>
            <a:r>
              <a:rPr lang="en-US" altLang="en-US" b="1" dirty="0"/>
              <a:t>Rationale: </a:t>
            </a:r>
            <a:r>
              <a:rPr lang="en-US" altLang="en-US" dirty="0">
                <a:solidFill>
                  <a:srgbClr val="F37021"/>
                </a:solidFill>
              </a:rPr>
              <a:t>The patient’s chest is 9% and both arms are 18%.</a:t>
            </a:r>
          </a:p>
          <a:p>
            <a:pPr marL="1016000" lvl="1" indent="-444500">
              <a:spcBef>
                <a:spcPct val="35000"/>
              </a:spcBef>
              <a:buFontTx/>
              <a:buAutoNum type="alphaUcPeriod" startAt="2"/>
            </a:pPr>
            <a:r>
              <a:rPr lang="en-US" altLang="en-US" dirty="0"/>
              <a:t>45%</a:t>
            </a:r>
            <a:br>
              <a:rPr lang="en-US" altLang="en-US" dirty="0"/>
            </a:br>
            <a:r>
              <a:rPr lang="en-US" altLang="en-US" b="1" dirty="0"/>
              <a:t>Rationale: </a:t>
            </a:r>
            <a:r>
              <a:rPr lang="en-US" altLang="en-US" dirty="0">
                <a:solidFill>
                  <a:srgbClr val="F37021"/>
                </a:solidFill>
              </a:rPr>
              <a:t>The patient’s chest is 9% and both arms are 18%.</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a:lnSpc>
                <a:spcPct val="85000"/>
              </a:lnSpc>
            </a:pPr>
            <a:r>
              <a:rPr lang="en-US" altLang="en-US" dirty="0"/>
              <a:t>The Anatomy and Physiology of the Skin </a:t>
            </a:r>
            <a:r>
              <a:rPr lang="en-US" altLang="en-US" sz="2000" b="0" dirty="0"/>
              <a:t>(6 of 9)</a:t>
            </a:r>
          </a:p>
        </p:txBody>
      </p:sp>
      <p:sp>
        <p:nvSpPr>
          <p:cNvPr id="15363" name="Content Placeholder 2"/>
          <p:cNvSpPr>
            <a:spLocks noGrp="1"/>
          </p:cNvSpPr>
          <p:nvPr>
            <p:ph type="body" idx="1"/>
          </p:nvPr>
        </p:nvSpPr>
        <p:spPr/>
        <p:txBody>
          <a:bodyPr rIns="228600"/>
          <a:lstStyle/>
          <a:p>
            <a:pPr>
              <a:spcBef>
                <a:spcPct val="35000"/>
              </a:spcBef>
            </a:pPr>
            <a:r>
              <a:rPr lang="en-US" altLang="en-US" dirty="0"/>
              <a:t>Skin covers all the external surfaces of the body.</a:t>
            </a:r>
          </a:p>
          <a:p>
            <a:pPr>
              <a:spcBef>
                <a:spcPct val="35000"/>
              </a:spcBef>
            </a:pPr>
            <a:r>
              <a:rPr lang="en-US" altLang="en-US" dirty="0"/>
              <a:t>Bodily openings are lined with mucous membranes.</a:t>
            </a:r>
          </a:p>
          <a:p>
            <a:pPr lvl="1">
              <a:spcBef>
                <a:spcPct val="35000"/>
              </a:spcBef>
            </a:pPr>
            <a:r>
              <a:rPr lang="en-US" altLang="en-US" dirty="0"/>
              <a:t>Provide a barrier against bacterial invasion</a:t>
            </a:r>
          </a:p>
          <a:p>
            <a:pPr lvl="1">
              <a:spcBef>
                <a:spcPct val="35000"/>
              </a:spcBef>
            </a:pPr>
            <a:endParaRPr lang="en-US" alt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62818" name="Rectangle 2"/>
          <p:cNvSpPr>
            <a:spLocks noGrp="1" noChangeArrowheads="1"/>
          </p:cNvSpPr>
          <p:nvPr>
            <p:ph type="title"/>
          </p:nvPr>
        </p:nvSpPr>
        <p:spPr/>
        <p:txBody>
          <a:bodyPr/>
          <a:lstStyle/>
          <a:p>
            <a:pPr>
              <a:lnSpc>
                <a:spcPct val="85000"/>
              </a:lnSpc>
            </a:pPr>
            <a:r>
              <a:rPr lang="en-US" altLang="en-US" dirty="0"/>
              <a:t>Review</a:t>
            </a:r>
          </a:p>
        </p:txBody>
      </p:sp>
      <p:sp>
        <p:nvSpPr>
          <p:cNvPr id="162819" name="Rectangle 3"/>
          <p:cNvSpPr>
            <a:spLocks noGrp="1" noChangeArrowheads="1"/>
          </p:cNvSpPr>
          <p:nvPr>
            <p:ph type="body" idx="1"/>
          </p:nvPr>
        </p:nvSpPr>
        <p:spPr/>
        <p:txBody>
          <a:bodyPr rIns="228600"/>
          <a:lstStyle/>
          <a:p>
            <a:pPr marL="682625" indent="-682625">
              <a:spcBef>
                <a:spcPct val="35000"/>
              </a:spcBef>
              <a:buFontTx/>
              <a:buAutoNum type="arabicPeriod" startAt="10"/>
            </a:pPr>
            <a:r>
              <a:rPr lang="en-US" altLang="en-US" dirty="0"/>
              <a:t>Which of the following statements regarding chemical burns is FALSE?</a:t>
            </a:r>
          </a:p>
          <a:p>
            <a:pPr marL="1204913" lvl="1" indent="-406400">
              <a:spcBef>
                <a:spcPct val="35000"/>
              </a:spcBef>
              <a:buFontTx/>
              <a:buAutoNum type="alphaUcPeriod"/>
            </a:pPr>
            <a:r>
              <a:rPr lang="en-US" altLang="en-US" dirty="0"/>
              <a:t>Most chemical burns are caused by strong acids or alkalis.</a:t>
            </a:r>
          </a:p>
          <a:p>
            <a:pPr marL="1204913" lvl="1" indent="-406400">
              <a:spcBef>
                <a:spcPct val="35000"/>
              </a:spcBef>
              <a:buFontTx/>
              <a:buAutoNum type="alphaUcPeriod"/>
            </a:pPr>
            <a:r>
              <a:rPr lang="en-US" altLang="en-US" dirty="0"/>
              <a:t>Fumes of strong chemicals can cause burns to the respiratory tract.</a:t>
            </a:r>
          </a:p>
          <a:p>
            <a:pPr marL="1204913" lvl="1" indent="-406400">
              <a:spcBef>
                <a:spcPct val="35000"/>
              </a:spcBef>
              <a:buFontTx/>
              <a:buAutoNum type="alphaUcPeriod"/>
            </a:pPr>
            <a:r>
              <a:rPr lang="en-US" altLang="en-US" dirty="0"/>
              <a:t>Prior to removing a dry chemical, you should flush the area with sterile water.</a:t>
            </a:r>
          </a:p>
          <a:p>
            <a:pPr marL="1204913" lvl="1" indent="-406400">
              <a:spcBef>
                <a:spcPct val="35000"/>
              </a:spcBef>
              <a:buFontTx/>
              <a:buAutoNum type="alphaUcPeriod"/>
            </a:pPr>
            <a:r>
              <a:rPr lang="en-US" altLang="en-US" dirty="0"/>
              <a:t>You should not attempt to neutralize an acid burn with an alkaline chemical.</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p:txBody>
          <a:bodyPr/>
          <a:lstStyle/>
          <a:p>
            <a:pPr>
              <a:lnSpc>
                <a:spcPct val="85000"/>
              </a:lnSpc>
            </a:pPr>
            <a:r>
              <a:rPr lang="en-US" altLang="en-US" dirty="0"/>
              <a:t>Review</a:t>
            </a:r>
          </a:p>
        </p:txBody>
      </p:sp>
      <p:sp>
        <p:nvSpPr>
          <p:cNvPr id="163843" name="Rectangle 3"/>
          <p:cNvSpPr>
            <a:spLocks noGrp="1" noChangeArrowheads="1"/>
          </p:cNvSpPr>
          <p:nvPr>
            <p:ph type="body" idx="1"/>
          </p:nvPr>
        </p:nvSpPr>
        <p:spPr/>
        <p:txBody>
          <a:bodyPr rIns="228600"/>
          <a:lstStyle/>
          <a:p>
            <a:pPr marL="0" indent="0">
              <a:lnSpc>
                <a:spcPct val="90000"/>
              </a:lnSpc>
              <a:buFontTx/>
              <a:buNone/>
            </a:pPr>
            <a:r>
              <a:rPr lang="en-US" altLang="en-US" b="1" dirty="0"/>
              <a:t>Answer: </a:t>
            </a:r>
            <a:r>
              <a:rPr lang="en-US" altLang="en-US" b="1" dirty="0">
                <a:solidFill>
                  <a:srgbClr val="F37021"/>
                </a:solidFill>
              </a:rPr>
              <a:t>C</a:t>
            </a:r>
          </a:p>
          <a:p>
            <a:pPr marL="0" indent="0">
              <a:spcBef>
                <a:spcPct val="35000"/>
              </a:spcBef>
              <a:buFontTx/>
              <a:buNone/>
            </a:pPr>
            <a:r>
              <a:rPr lang="en-US" altLang="en-US" b="1" dirty="0"/>
              <a:t>Rationale: </a:t>
            </a:r>
            <a:r>
              <a:rPr lang="en-US" altLang="en-US" dirty="0"/>
              <a:t>Dry chemicals should be brushed off the patient before irrigating the wound with sterile water or saline. Failure to do so may increase the burning process and cause further tissue damage.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64866" name="Rectangle 2"/>
          <p:cNvSpPr>
            <a:spLocks noGrp="1" noChangeArrowheads="1"/>
          </p:cNvSpPr>
          <p:nvPr>
            <p:ph type="title"/>
          </p:nvPr>
        </p:nvSpPr>
        <p:spPr/>
        <p:txBody>
          <a:bodyPr/>
          <a:lstStyle/>
          <a:p>
            <a:pPr>
              <a:lnSpc>
                <a:spcPct val="85000"/>
              </a:lnSpc>
            </a:pPr>
            <a:r>
              <a:rPr lang="en-US" altLang="en-US" dirty="0"/>
              <a:t>Review</a:t>
            </a:r>
            <a:endParaRPr lang="en-US" altLang="en-US" sz="2800" b="0" dirty="0"/>
          </a:p>
        </p:txBody>
      </p:sp>
      <p:sp>
        <p:nvSpPr>
          <p:cNvPr id="164867" name="Rectangle 3"/>
          <p:cNvSpPr>
            <a:spLocks noGrp="1" noChangeArrowheads="1"/>
          </p:cNvSpPr>
          <p:nvPr>
            <p:ph type="body" idx="1"/>
          </p:nvPr>
        </p:nvSpPr>
        <p:spPr/>
        <p:txBody>
          <a:bodyPr rIns="228600"/>
          <a:lstStyle/>
          <a:p>
            <a:pPr marL="682625" indent="-682625">
              <a:spcBef>
                <a:spcPct val="35000"/>
              </a:spcBef>
              <a:buFontTx/>
              <a:buAutoNum type="arabicPeriod" startAt="10"/>
            </a:pPr>
            <a:r>
              <a:rPr lang="en-US" altLang="en-US" dirty="0"/>
              <a:t>Which of the following statements regarding chemical burns is FALSE?</a:t>
            </a:r>
          </a:p>
          <a:p>
            <a:pPr marL="1241425" lvl="1" indent="-444500">
              <a:spcBef>
                <a:spcPct val="35000"/>
              </a:spcBef>
              <a:buFontTx/>
              <a:buAutoNum type="alphaUcPeriod"/>
            </a:pPr>
            <a:r>
              <a:rPr lang="en-US" altLang="en-US" dirty="0"/>
              <a:t>Most chemical burns are caused by strong acids or alkalis.</a:t>
            </a:r>
            <a:br>
              <a:rPr lang="en-US" altLang="en-US" dirty="0"/>
            </a:br>
            <a:r>
              <a:rPr lang="en-US" altLang="en-US" b="1" dirty="0"/>
              <a:t>Rationale: </a:t>
            </a:r>
            <a:r>
              <a:rPr lang="en-US" altLang="en-US" dirty="0">
                <a:solidFill>
                  <a:srgbClr val="F37021"/>
                </a:solidFill>
              </a:rPr>
              <a:t>Chemical burns are caused by acids and alkalis.</a:t>
            </a:r>
          </a:p>
          <a:p>
            <a:pPr marL="1241425" lvl="1" indent="-444500">
              <a:spcBef>
                <a:spcPct val="35000"/>
              </a:spcBef>
              <a:buFontTx/>
              <a:buAutoNum type="alphaUcPeriod"/>
            </a:pPr>
            <a:r>
              <a:rPr lang="en-US" altLang="en-US" dirty="0"/>
              <a:t>Fumes of strong chemicals can cause burns to the respiratory tract.</a:t>
            </a:r>
            <a:br>
              <a:rPr lang="en-US" altLang="en-US" dirty="0"/>
            </a:br>
            <a:r>
              <a:rPr lang="en-US" altLang="en-US" b="1" dirty="0"/>
              <a:t>Rationale: </a:t>
            </a:r>
            <a:r>
              <a:rPr lang="en-US" altLang="en-US" dirty="0">
                <a:solidFill>
                  <a:srgbClr val="F37021"/>
                </a:solidFill>
              </a:rPr>
              <a:t>Chemicals are in the fumes and will cause respiratory tract burns.</a:t>
            </a:r>
          </a:p>
          <a:p>
            <a:pPr marL="1254125" lvl="1" indent="-457200">
              <a:spcBef>
                <a:spcPct val="35000"/>
              </a:spcBef>
              <a:buFontTx/>
              <a:buAutoNum type="alphaUcPeriod" startAt="3"/>
            </a:pPr>
            <a:r>
              <a:rPr lang="en-US" altLang="en-US" dirty="0"/>
              <a:t>Prior to removing a dry chemical, you should flush the area with sterile water.</a:t>
            </a:r>
            <a:br>
              <a:rPr lang="en-US" altLang="en-US" dirty="0"/>
            </a:br>
            <a:r>
              <a:rPr lang="en-US" altLang="en-US" b="1" dirty="0"/>
              <a:t>Rationale: </a:t>
            </a:r>
            <a:r>
              <a:rPr lang="en-US" altLang="en-US" dirty="0">
                <a:solidFill>
                  <a:srgbClr val="F37021"/>
                </a:solidFill>
              </a:rPr>
              <a:t>Correct answer</a:t>
            </a:r>
          </a:p>
          <a:p>
            <a:pPr marL="1254125" lvl="1" indent="-457200">
              <a:spcBef>
                <a:spcPct val="35000"/>
              </a:spcBef>
              <a:buFontTx/>
              <a:buAutoNum type="alphaUcPeriod" startAt="3"/>
            </a:pPr>
            <a:r>
              <a:rPr lang="en-US" altLang="en-US" dirty="0"/>
              <a:t>You should not attempt to neutralize an acid burn with an alkaline chemical.</a:t>
            </a:r>
            <a:br>
              <a:rPr lang="en-US" altLang="en-US" dirty="0"/>
            </a:br>
            <a:r>
              <a:rPr lang="en-US" altLang="en-US" b="1" dirty="0"/>
              <a:t>Rationale: </a:t>
            </a:r>
            <a:r>
              <a:rPr lang="en-US" altLang="en-US" dirty="0">
                <a:solidFill>
                  <a:srgbClr val="F37021"/>
                </a:solidFill>
              </a:rPr>
              <a:t>It would take a chemist to perform this procedure. Too much alkaline would cause burning to the patient’s skin.</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a:lnSpc>
                <a:spcPct val="85000"/>
              </a:lnSpc>
            </a:pPr>
            <a:r>
              <a:rPr lang="en-US" altLang="en-US" dirty="0"/>
              <a:t>The Anatomy and Physiology of the Skin </a:t>
            </a:r>
            <a:r>
              <a:rPr lang="en-US" altLang="en-US" sz="2000" b="0" dirty="0"/>
              <a:t>(7 of 9)</a:t>
            </a:r>
          </a:p>
        </p:txBody>
      </p:sp>
      <p:sp>
        <p:nvSpPr>
          <p:cNvPr id="16387" name="Content Placeholder 2"/>
          <p:cNvSpPr>
            <a:spLocks noGrp="1"/>
          </p:cNvSpPr>
          <p:nvPr>
            <p:ph type="body" idx="1"/>
          </p:nvPr>
        </p:nvSpPr>
        <p:spPr/>
        <p:txBody>
          <a:bodyPr rIns="228600"/>
          <a:lstStyle/>
          <a:p>
            <a:pPr>
              <a:spcBef>
                <a:spcPct val="35000"/>
              </a:spcBef>
            </a:pPr>
            <a:r>
              <a:rPr lang="en-US" altLang="en-US" dirty="0"/>
              <a:t>Skin serves many functions.</a:t>
            </a:r>
          </a:p>
          <a:p>
            <a:pPr lvl="1"/>
            <a:r>
              <a:rPr lang="en-US" altLang="en-US" dirty="0"/>
              <a:t>Barrier against infection</a:t>
            </a:r>
          </a:p>
          <a:p>
            <a:pPr lvl="1"/>
            <a:r>
              <a:rPr lang="en-US" altLang="en-US" dirty="0"/>
              <a:t>Sensory organ</a:t>
            </a:r>
          </a:p>
          <a:p>
            <a:pPr lvl="1"/>
            <a:r>
              <a:rPr lang="en-US" altLang="en-US" dirty="0"/>
              <a:t>Helps body regulate temperature</a:t>
            </a:r>
          </a:p>
          <a:p>
            <a:pPr lvl="1"/>
            <a:r>
              <a:rPr lang="en-US" altLang="en-US" dirty="0"/>
              <a:t>Helps maintain fluid balance</a:t>
            </a:r>
            <a:endParaRPr lang="en-US" altLang="en-US" b="1"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026"/>
          <p:cNvSpPr>
            <a:spLocks noGrp="1" noChangeArrowheads="1"/>
          </p:cNvSpPr>
          <p:nvPr>
            <p:ph type="title"/>
          </p:nvPr>
        </p:nvSpPr>
        <p:spPr/>
        <p:txBody>
          <a:bodyPr/>
          <a:lstStyle/>
          <a:p>
            <a:pPr>
              <a:lnSpc>
                <a:spcPct val="85000"/>
              </a:lnSpc>
            </a:pPr>
            <a:r>
              <a:rPr lang="en-US" altLang="en-US" dirty="0"/>
              <a:t>The Anatomy and Physiology of the Skin </a:t>
            </a:r>
            <a:r>
              <a:rPr lang="en-US" altLang="en-US" sz="2000" b="0" dirty="0"/>
              <a:t>(8 of 9)</a:t>
            </a:r>
          </a:p>
        </p:txBody>
      </p:sp>
      <p:sp>
        <p:nvSpPr>
          <p:cNvPr id="17411" name="Rectangle 1027"/>
          <p:cNvSpPr>
            <a:spLocks noGrp="1" noChangeArrowheads="1"/>
          </p:cNvSpPr>
          <p:nvPr>
            <p:ph type="body" idx="1"/>
          </p:nvPr>
        </p:nvSpPr>
        <p:spPr/>
        <p:txBody>
          <a:bodyPr rIns="228600"/>
          <a:lstStyle/>
          <a:p>
            <a:pPr>
              <a:spcBef>
                <a:spcPct val="35000"/>
              </a:spcBef>
            </a:pPr>
            <a:r>
              <a:rPr lang="en-US" altLang="en-US" dirty="0"/>
              <a:t>Any break in the skin may allow bacteria to enter and increases the possibilities of:</a:t>
            </a:r>
          </a:p>
          <a:p>
            <a:pPr lvl="1">
              <a:spcBef>
                <a:spcPct val="35000"/>
              </a:spcBef>
            </a:pPr>
            <a:r>
              <a:rPr lang="en-US" altLang="en-US" dirty="0"/>
              <a:t>Infection</a:t>
            </a:r>
          </a:p>
          <a:p>
            <a:pPr lvl="1">
              <a:spcBef>
                <a:spcPct val="35000"/>
              </a:spcBef>
            </a:pPr>
            <a:r>
              <a:rPr lang="en-US" altLang="en-US" dirty="0"/>
              <a:t>Fluid loss</a:t>
            </a:r>
          </a:p>
          <a:p>
            <a:pPr lvl="1">
              <a:spcBef>
                <a:spcPct val="35000"/>
              </a:spcBef>
            </a:pPr>
            <a:r>
              <a:rPr lang="en-US" altLang="en-US" dirty="0"/>
              <a:t>Loss of temperature control</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026"/>
          <p:cNvSpPr>
            <a:spLocks noGrp="1" noChangeArrowheads="1"/>
          </p:cNvSpPr>
          <p:nvPr>
            <p:ph type="title"/>
          </p:nvPr>
        </p:nvSpPr>
        <p:spPr/>
        <p:txBody>
          <a:bodyPr/>
          <a:lstStyle/>
          <a:p>
            <a:pPr>
              <a:lnSpc>
                <a:spcPct val="85000"/>
              </a:lnSpc>
            </a:pPr>
            <a:r>
              <a:rPr lang="en-US" altLang="en-US" dirty="0"/>
              <a:t>The Anatomy and Physiology of the Skin </a:t>
            </a:r>
            <a:r>
              <a:rPr lang="en-US" altLang="en-US" sz="2000" b="0" dirty="0"/>
              <a:t>(9 of 9)</a:t>
            </a:r>
          </a:p>
        </p:txBody>
      </p:sp>
      <p:sp>
        <p:nvSpPr>
          <p:cNvPr id="18435" name="Rectangle 1027"/>
          <p:cNvSpPr>
            <a:spLocks noGrp="1" noChangeArrowheads="1"/>
          </p:cNvSpPr>
          <p:nvPr>
            <p:ph type="body" idx="1"/>
          </p:nvPr>
        </p:nvSpPr>
        <p:spPr/>
        <p:txBody>
          <a:bodyPr rIns="228600"/>
          <a:lstStyle/>
          <a:p>
            <a:pPr>
              <a:spcBef>
                <a:spcPct val="35000"/>
              </a:spcBef>
            </a:pPr>
            <a:r>
              <a:rPr lang="en-US" altLang="en-US" dirty="0"/>
              <a:t>Three types of soft-tissue injuries:</a:t>
            </a:r>
          </a:p>
          <a:p>
            <a:pPr lvl="1">
              <a:spcBef>
                <a:spcPct val="35000"/>
              </a:spcBef>
            </a:pPr>
            <a:r>
              <a:rPr lang="en-US" altLang="en-US" dirty="0"/>
              <a:t>Closed injuries</a:t>
            </a:r>
          </a:p>
          <a:p>
            <a:pPr lvl="1">
              <a:spcBef>
                <a:spcPct val="35000"/>
              </a:spcBef>
            </a:pPr>
            <a:r>
              <a:rPr lang="en-US" altLang="en-US" dirty="0"/>
              <a:t>Open injuries</a:t>
            </a:r>
          </a:p>
          <a:p>
            <a:pPr lvl="1">
              <a:spcBef>
                <a:spcPct val="35000"/>
              </a:spcBef>
            </a:pPr>
            <a:r>
              <a:rPr lang="en-US" altLang="en-US" dirty="0"/>
              <a:t>Burns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a:lnSpc>
                <a:spcPct val="85000"/>
              </a:lnSpc>
            </a:pPr>
            <a:r>
              <a:rPr lang="en-US" altLang="en-US" dirty="0"/>
              <a:t>Pathophysiology of Closed and Open Injuries </a:t>
            </a:r>
            <a:endParaRPr lang="en-US" altLang="en-US" sz="2800" b="0" dirty="0"/>
          </a:p>
        </p:txBody>
      </p:sp>
      <p:sp>
        <p:nvSpPr>
          <p:cNvPr id="20483" name="Content Placeholder 2"/>
          <p:cNvSpPr>
            <a:spLocks noGrp="1"/>
          </p:cNvSpPr>
          <p:nvPr>
            <p:ph type="body" idx="1"/>
          </p:nvPr>
        </p:nvSpPr>
        <p:spPr/>
        <p:txBody>
          <a:bodyPr rIns="228600"/>
          <a:lstStyle/>
          <a:p>
            <a:pPr>
              <a:spcBef>
                <a:spcPct val="35000"/>
              </a:spcBef>
            </a:pPr>
            <a:r>
              <a:rPr lang="en-US" altLang="en-US" dirty="0"/>
              <a:t>Pathophysiology</a:t>
            </a:r>
          </a:p>
          <a:p>
            <a:pPr lvl="1">
              <a:spcBef>
                <a:spcPct val="35000"/>
              </a:spcBef>
            </a:pPr>
            <a:r>
              <a:rPr lang="en-US" altLang="en-US" dirty="0"/>
              <a:t>Cessation of bleeding is the primary concern.</a:t>
            </a:r>
          </a:p>
          <a:p>
            <a:pPr lvl="1">
              <a:spcBef>
                <a:spcPct val="35000"/>
              </a:spcBef>
            </a:pPr>
            <a:r>
              <a:rPr lang="en-US" altLang="en-US" dirty="0"/>
              <a:t>The next wound healing stage is inflammation.</a:t>
            </a:r>
          </a:p>
          <a:p>
            <a:pPr lvl="1">
              <a:spcBef>
                <a:spcPct val="35000"/>
              </a:spcBef>
            </a:pPr>
            <a:r>
              <a:rPr lang="en-US" altLang="en-US" dirty="0"/>
              <a:t>A new layer of cells is then moved into the damaged area.</a:t>
            </a:r>
          </a:p>
          <a:p>
            <a:pPr lvl="1">
              <a:spcBef>
                <a:spcPct val="35000"/>
              </a:spcBef>
            </a:pPr>
            <a:r>
              <a:rPr lang="en-US" altLang="en-US" dirty="0"/>
              <a:t>New blood vessels form.</a:t>
            </a:r>
          </a:p>
          <a:p>
            <a:pPr lvl="1">
              <a:spcBef>
                <a:spcPct val="35000"/>
              </a:spcBef>
            </a:pPr>
            <a:r>
              <a:rPr lang="en-US" altLang="en-US" dirty="0"/>
              <a:t>Collagen provides stability to the damaged tissue and joins wound borders.</a:t>
            </a:r>
          </a:p>
          <a:p>
            <a:pPr lvl="1">
              <a:spcBef>
                <a:spcPct val="35000"/>
              </a:spcBef>
            </a:pPr>
            <a:endParaRPr lang="en-US" alt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a:lnSpc>
                <a:spcPct val="85000"/>
              </a:lnSpc>
            </a:pPr>
            <a:r>
              <a:rPr lang="en-US" altLang="en-US" dirty="0"/>
              <a:t>Closed Injuries </a:t>
            </a:r>
            <a:r>
              <a:rPr lang="en-US" altLang="en-US" sz="2000" b="0" dirty="0"/>
              <a:t>(1 of 3)</a:t>
            </a:r>
          </a:p>
        </p:txBody>
      </p:sp>
      <p:sp>
        <p:nvSpPr>
          <p:cNvPr id="23555" name="Content Placeholder 2"/>
          <p:cNvSpPr>
            <a:spLocks noGrp="1"/>
          </p:cNvSpPr>
          <p:nvPr>
            <p:ph type="body" idx="1"/>
          </p:nvPr>
        </p:nvSpPr>
        <p:spPr/>
        <p:txBody>
          <a:bodyPr rIns="228600"/>
          <a:lstStyle/>
          <a:p>
            <a:pPr>
              <a:spcBef>
                <a:spcPct val="35000"/>
              </a:spcBef>
            </a:pPr>
            <a:r>
              <a:rPr lang="en-US" altLang="en-US" dirty="0"/>
              <a:t>A contusion causes bleeding beneath the skin but does not break the skin.</a:t>
            </a:r>
          </a:p>
          <a:p>
            <a:pPr>
              <a:spcBef>
                <a:spcPct val="35000"/>
              </a:spcBef>
            </a:pPr>
            <a:r>
              <a:rPr lang="en-US" altLang="en-US" dirty="0"/>
              <a:t>A hematoma is blood collected within damaged tissue or in a body cavity.</a:t>
            </a:r>
          </a:p>
          <a:p>
            <a:pPr>
              <a:spcBef>
                <a:spcPct val="35000"/>
              </a:spcBef>
            </a:pPr>
            <a:r>
              <a:rPr lang="en-US" altLang="en-US" dirty="0"/>
              <a:t>A crushing injury occurs when a significant amount of force is applied to the body.</a:t>
            </a:r>
          </a:p>
          <a:p>
            <a:pPr>
              <a:spcBef>
                <a:spcPct val="35000"/>
              </a:spcBef>
            </a:pPr>
            <a:endParaRPr lang="en-US" alt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lnSpc>
                <a:spcPct val="85000"/>
              </a:lnSpc>
            </a:pPr>
            <a:r>
              <a:rPr lang="en-US" altLang="en-US" dirty="0"/>
              <a:t>National EMS Education Standard Competencies </a:t>
            </a:r>
            <a:r>
              <a:rPr lang="en-US" altLang="en-US" sz="2000" b="0" dirty="0"/>
              <a:t>(1 of 4)</a:t>
            </a:r>
          </a:p>
        </p:txBody>
      </p:sp>
      <p:sp>
        <p:nvSpPr>
          <p:cNvPr id="3075" name="Rectangle 3"/>
          <p:cNvSpPr>
            <a:spLocks noGrp="1" noChangeArrowheads="1"/>
          </p:cNvSpPr>
          <p:nvPr>
            <p:ph type="body" idx="1"/>
          </p:nvPr>
        </p:nvSpPr>
        <p:spPr/>
        <p:txBody>
          <a:bodyPr rIns="228600"/>
          <a:lstStyle/>
          <a:p>
            <a:pPr marL="0" indent="0" eaLnBrk="1" hangingPunct="1">
              <a:buFontTx/>
              <a:buNone/>
            </a:pPr>
            <a:r>
              <a:rPr lang="en-US" altLang="en-US" b="1" dirty="0"/>
              <a:t>Trauma</a:t>
            </a:r>
          </a:p>
          <a:p>
            <a:pPr marL="0" indent="0" eaLnBrk="1" hangingPunct="1">
              <a:spcBef>
                <a:spcPct val="35000"/>
              </a:spcBef>
              <a:buFontTx/>
              <a:buNone/>
            </a:pPr>
            <a:r>
              <a:rPr lang="en-US" altLang="en-US" dirty="0"/>
              <a:t>Applies fundamental knowledge to provide basic emergency care and transportation based on assessment findings for an acutely injured patient.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a:lnSpc>
                <a:spcPct val="85000"/>
              </a:lnSpc>
            </a:pPr>
            <a:r>
              <a:rPr lang="en-US" altLang="en-US" dirty="0"/>
              <a:t>Closed Injuries </a:t>
            </a:r>
            <a:r>
              <a:rPr lang="en-US" altLang="en-US" sz="2000" b="0" dirty="0"/>
              <a:t>(2 of 3)</a:t>
            </a:r>
          </a:p>
        </p:txBody>
      </p:sp>
      <p:sp>
        <p:nvSpPr>
          <p:cNvPr id="24579" name="Content Placeholder 2"/>
          <p:cNvSpPr>
            <a:spLocks noGrp="1"/>
          </p:cNvSpPr>
          <p:nvPr>
            <p:ph type="body" idx="1"/>
          </p:nvPr>
        </p:nvSpPr>
        <p:spPr/>
        <p:txBody>
          <a:bodyPr rIns="228600"/>
          <a:lstStyle/>
          <a:p>
            <a:pPr>
              <a:spcBef>
                <a:spcPct val="35000"/>
              </a:spcBef>
            </a:pPr>
            <a:r>
              <a:rPr lang="en-US" altLang="en-US" dirty="0"/>
              <a:t>When an area of the body is trapped for longer than 4 hours, crush syndrome can develop.</a:t>
            </a:r>
          </a:p>
          <a:p>
            <a:pPr>
              <a:spcBef>
                <a:spcPct val="35000"/>
              </a:spcBef>
            </a:pPr>
            <a:r>
              <a:rPr lang="en-US" altLang="en-US" dirty="0"/>
              <a:t>When the tissues are crushed beyond repair, muscle cells die and release harmful substances into the surrounding tissues.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a:lnSpc>
                <a:spcPct val="85000"/>
              </a:lnSpc>
            </a:pPr>
            <a:r>
              <a:rPr lang="en-US" altLang="en-US" dirty="0"/>
              <a:t>Closed Injuries </a:t>
            </a:r>
            <a:r>
              <a:rPr lang="en-US" altLang="en-US" sz="2000" b="0" dirty="0"/>
              <a:t>(3 of 3)</a:t>
            </a:r>
          </a:p>
        </p:txBody>
      </p:sp>
      <p:sp>
        <p:nvSpPr>
          <p:cNvPr id="25603" name="Content Placeholder 2"/>
          <p:cNvSpPr>
            <a:spLocks noGrp="1"/>
          </p:cNvSpPr>
          <p:nvPr>
            <p:ph type="body" idx="1"/>
          </p:nvPr>
        </p:nvSpPr>
        <p:spPr/>
        <p:txBody>
          <a:bodyPr rIns="228600"/>
          <a:lstStyle/>
          <a:p>
            <a:pPr>
              <a:spcBef>
                <a:spcPct val="35000"/>
              </a:spcBef>
            </a:pPr>
            <a:r>
              <a:rPr lang="en-US" altLang="en-US" dirty="0"/>
              <a:t>Compartment syndrome results from the swelling that occurs whenever tissues are injured.</a:t>
            </a:r>
          </a:p>
          <a:p>
            <a:pPr>
              <a:spcBef>
                <a:spcPct val="35000"/>
              </a:spcBef>
            </a:pPr>
            <a:r>
              <a:rPr lang="en-US" altLang="en-US" dirty="0"/>
              <a:t>Severe closed injuries can also damage internal organs.</a:t>
            </a:r>
          </a:p>
          <a:p>
            <a:pPr lvl="1">
              <a:spcBef>
                <a:spcPct val="35000"/>
              </a:spcBef>
            </a:pPr>
            <a:r>
              <a:rPr lang="en-US" altLang="en-US" dirty="0"/>
              <a:t>Assess all patients with closed injuries for more serious hidden injuries.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a:lnSpc>
                <a:spcPct val="85000"/>
              </a:lnSpc>
            </a:pPr>
            <a:r>
              <a:rPr lang="en-US" altLang="en-US" dirty="0"/>
              <a:t>Open Injuries </a:t>
            </a:r>
            <a:r>
              <a:rPr lang="en-US" altLang="en-US" sz="2000" b="0" dirty="0"/>
              <a:t>(1 of 7)</a:t>
            </a:r>
          </a:p>
        </p:txBody>
      </p:sp>
      <p:sp>
        <p:nvSpPr>
          <p:cNvPr id="26627" name="Content Placeholder 2"/>
          <p:cNvSpPr>
            <a:spLocks noGrp="1"/>
          </p:cNvSpPr>
          <p:nvPr>
            <p:ph type="body" idx="1"/>
          </p:nvPr>
        </p:nvSpPr>
        <p:spPr/>
        <p:txBody>
          <a:bodyPr rIns="228600"/>
          <a:lstStyle/>
          <a:p>
            <a:pPr>
              <a:spcBef>
                <a:spcPct val="35000"/>
              </a:spcBef>
            </a:pPr>
            <a:r>
              <a:rPr lang="en-US" altLang="en-US" dirty="0"/>
              <a:t>Four types:</a:t>
            </a:r>
          </a:p>
          <a:p>
            <a:pPr lvl="1">
              <a:spcBef>
                <a:spcPct val="35000"/>
              </a:spcBef>
            </a:pPr>
            <a:r>
              <a:rPr lang="en-US" altLang="en-US" dirty="0"/>
              <a:t>Abrasions</a:t>
            </a:r>
          </a:p>
          <a:p>
            <a:pPr lvl="1">
              <a:spcBef>
                <a:spcPct val="35000"/>
              </a:spcBef>
            </a:pPr>
            <a:r>
              <a:rPr lang="en-US" altLang="en-US" dirty="0"/>
              <a:t>Lacerations</a:t>
            </a:r>
          </a:p>
          <a:p>
            <a:pPr lvl="1">
              <a:spcBef>
                <a:spcPct val="35000"/>
              </a:spcBef>
            </a:pPr>
            <a:r>
              <a:rPr lang="en-US" altLang="en-US" dirty="0"/>
              <a:t>Avulsions</a:t>
            </a:r>
          </a:p>
          <a:p>
            <a:pPr lvl="1">
              <a:spcBef>
                <a:spcPct val="35000"/>
              </a:spcBef>
            </a:pPr>
            <a:r>
              <a:rPr lang="en-US" altLang="en-US" dirty="0"/>
              <a:t>Penetrating wounds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a:lnSpc>
                <a:spcPct val="85000"/>
              </a:lnSpc>
            </a:pPr>
            <a:r>
              <a:rPr lang="en-US" altLang="en-US" dirty="0"/>
              <a:t>Open Injuries </a:t>
            </a:r>
            <a:r>
              <a:rPr lang="en-US" altLang="en-US" sz="2000" b="0" dirty="0"/>
              <a:t>(2 of 7)</a:t>
            </a:r>
          </a:p>
        </p:txBody>
      </p:sp>
      <p:sp>
        <p:nvSpPr>
          <p:cNvPr id="27651" name="Content Placeholder 2"/>
          <p:cNvSpPr>
            <a:spLocks noGrp="1"/>
          </p:cNvSpPr>
          <p:nvPr>
            <p:ph type="body" idx="1"/>
          </p:nvPr>
        </p:nvSpPr>
        <p:spPr/>
        <p:txBody>
          <a:bodyPr rIns="228600"/>
          <a:lstStyle/>
          <a:p>
            <a:pPr>
              <a:spcBef>
                <a:spcPct val="35000"/>
              </a:spcBef>
            </a:pPr>
            <a:r>
              <a:rPr lang="en-US" altLang="en-US" dirty="0"/>
              <a:t>An abrasion is a wound of the superficial layer of the skin.</a:t>
            </a:r>
          </a:p>
          <a:p>
            <a:pPr lvl="1">
              <a:spcBef>
                <a:spcPct val="35000"/>
              </a:spcBef>
            </a:pPr>
            <a:r>
              <a:rPr lang="en-US" altLang="en-US" dirty="0"/>
              <a:t>Caused by friction when a body part rubs or scrapes across a rough or hard surface</a:t>
            </a:r>
          </a:p>
        </p:txBody>
      </p:sp>
      <p:pic>
        <p:nvPicPr>
          <p:cNvPr id="2050" name="Picture 2" descr="A: A photo shows an abrasion on a person's body. B: An illustration shows a cross section of skin with the top layer of epidermis scrapped.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4649" y="2663824"/>
            <a:ext cx="2647290" cy="407987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4181939" y="4881086"/>
            <a:ext cx="4904911" cy="1477328"/>
          </a:xfrm>
          <a:prstGeom prst="rect">
            <a:avLst/>
          </a:prstGeom>
        </p:spPr>
        <p:txBody>
          <a:bodyPr wrap="square">
            <a:spAutoFit/>
          </a:bodyPr>
          <a:lstStyle/>
          <a:p>
            <a:r>
              <a:rPr lang="en-US" b="1" dirty="0"/>
              <a:t>FIGURE 27-5 </a:t>
            </a:r>
            <a:r>
              <a:rPr lang="en-US" dirty="0"/>
              <a:t>Abrasions usually do not penetrate</a:t>
            </a:r>
          </a:p>
          <a:p>
            <a:r>
              <a:rPr lang="en-US" dirty="0"/>
              <a:t>completely (</a:t>
            </a:r>
            <a:r>
              <a:rPr lang="en-US" b="1" dirty="0"/>
              <a:t>A</a:t>
            </a:r>
            <a:r>
              <a:rPr lang="en-US" dirty="0"/>
              <a:t>) through the dermis, but blood may ooze from the capillaries (</a:t>
            </a:r>
            <a:r>
              <a:rPr lang="en-US" b="1" dirty="0"/>
              <a:t>B</a:t>
            </a:r>
            <a:r>
              <a:rPr lang="en-US" dirty="0"/>
              <a:t>). These wounds are typically superficial and result from rubbing or scraping across a hard, rough surface.</a:t>
            </a:r>
          </a:p>
        </p:txBody>
      </p:sp>
      <p:sp>
        <p:nvSpPr>
          <p:cNvPr id="3" name="Rectangle 2"/>
          <p:cNvSpPr/>
          <p:nvPr/>
        </p:nvSpPr>
        <p:spPr>
          <a:xfrm>
            <a:off x="4181939" y="6395830"/>
            <a:ext cx="4904911" cy="246221"/>
          </a:xfrm>
          <a:prstGeom prst="rect">
            <a:avLst/>
          </a:prstGeom>
        </p:spPr>
        <p:txBody>
          <a:bodyPr wrap="square">
            <a:spAutoFit/>
          </a:bodyPr>
          <a:lstStyle/>
          <a:p>
            <a:r>
              <a:rPr lang="en-US" sz="1000" b="1" dirty="0">
                <a:latin typeface="Arial" panose="020B0604020202020204" pitchFamily="34" charset="0"/>
                <a:cs typeface="Arial" panose="020B0604020202020204" pitchFamily="34" charset="0"/>
              </a:rPr>
              <a:t>A: </a:t>
            </a:r>
            <a:r>
              <a:rPr lang="en-US" sz="1000" dirty="0">
                <a:latin typeface="Arial" panose="020B0604020202020204" pitchFamily="34" charset="0"/>
                <a:cs typeface="Arial" panose="020B0604020202020204" pitchFamily="34" charset="0"/>
              </a:rPr>
              <a:t>© American Academy of </a:t>
            </a:r>
            <a:r>
              <a:rPr lang="en-US" sz="1000" dirty="0" err="1">
                <a:latin typeface="Arial" panose="020B0604020202020204" pitchFamily="34" charset="0"/>
                <a:cs typeface="Arial" panose="020B0604020202020204" pitchFamily="34" charset="0"/>
              </a:rPr>
              <a:t>Orthopaedic</a:t>
            </a:r>
            <a:r>
              <a:rPr lang="en-US" sz="1000" dirty="0">
                <a:latin typeface="Arial" panose="020B0604020202020204" pitchFamily="34" charset="0"/>
                <a:cs typeface="Arial" panose="020B0604020202020204" pitchFamily="34" charset="0"/>
              </a:rPr>
              <a:t> Surgeons. </a:t>
            </a:r>
            <a:r>
              <a:rPr lang="en-US" sz="1000" b="1" dirty="0">
                <a:latin typeface="Arial" panose="020B0604020202020204" pitchFamily="34" charset="0"/>
                <a:cs typeface="Arial" panose="020B0604020202020204" pitchFamily="34" charset="0"/>
              </a:rPr>
              <a:t>B: </a:t>
            </a:r>
            <a:r>
              <a:rPr lang="en-US" sz="1000" dirty="0">
                <a:latin typeface="Arial" panose="020B0604020202020204" pitchFamily="34" charset="0"/>
                <a:cs typeface="Arial" panose="020B0604020202020204" pitchFamily="34" charset="0"/>
              </a:rPr>
              <a:t>© Jones &amp; Bartlett Learning.</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a:lnSpc>
                <a:spcPct val="85000"/>
              </a:lnSpc>
            </a:pPr>
            <a:r>
              <a:rPr lang="en-US" altLang="en-US" dirty="0"/>
              <a:t>Open Injuries </a:t>
            </a:r>
            <a:r>
              <a:rPr lang="en-US" altLang="en-US" sz="2000" b="0" dirty="0"/>
              <a:t>(3 of 7)</a:t>
            </a:r>
          </a:p>
        </p:txBody>
      </p:sp>
      <p:sp>
        <p:nvSpPr>
          <p:cNvPr id="28675" name="Content Placeholder 2"/>
          <p:cNvSpPr>
            <a:spLocks noGrp="1"/>
          </p:cNvSpPr>
          <p:nvPr>
            <p:ph type="body" idx="1"/>
          </p:nvPr>
        </p:nvSpPr>
        <p:spPr/>
        <p:txBody>
          <a:bodyPr rIns="228600"/>
          <a:lstStyle/>
          <a:p>
            <a:pPr>
              <a:spcBef>
                <a:spcPct val="35000"/>
              </a:spcBef>
            </a:pPr>
            <a:r>
              <a:rPr lang="en-US" altLang="en-US" dirty="0"/>
              <a:t>A laceration is a jagged cut. </a:t>
            </a:r>
          </a:p>
          <a:p>
            <a:pPr>
              <a:spcBef>
                <a:spcPct val="35000"/>
              </a:spcBef>
            </a:pPr>
            <a:r>
              <a:rPr lang="en-US" altLang="en-US" dirty="0"/>
              <a:t>An incision is a sharp, smooth cut.</a:t>
            </a:r>
          </a:p>
        </p:txBody>
      </p:sp>
      <p:pic>
        <p:nvPicPr>
          <p:cNvPr id="3074" name="Picture 2" descr="A: A photo shows a laceration on a person's body. B: An illustration shows a cross section of skin with a smooth cut that has gone past the epidermis and into the layer of the dermis, cutting through nerves and blood vessels.&#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1101" y="2571595"/>
            <a:ext cx="2628900" cy="407859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3829051" y="4877117"/>
            <a:ext cx="5486399" cy="1477328"/>
          </a:xfrm>
          <a:prstGeom prst="rect">
            <a:avLst/>
          </a:prstGeom>
        </p:spPr>
        <p:txBody>
          <a:bodyPr wrap="square">
            <a:spAutoFit/>
          </a:bodyPr>
          <a:lstStyle/>
          <a:p>
            <a:r>
              <a:rPr lang="en-US" b="1" dirty="0"/>
              <a:t>FIGURE 27-6 </a:t>
            </a:r>
            <a:r>
              <a:rPr lang="en-US" dirty="0"/>
              <a:t>Lacerations vary in depth (</a:t>
            </a:r>
            <a:r>
              <a:rPr lang="en-US" b="1" dirty="0"/>
              <a:t>A</a:t>
            </a:r>
            <a:r>
              <a:rPr lang="en-US" dirty="0"/>
              <a:t>) and can</a:t>
            </a:r>
          </a:p>
          <a:p>
            <a:r>
              <a:rPr lang="en-US" dirty="0"/>
              <a:t>extend through the skin and subcutaneous tissue to the</a:t>
            </a:r>
          </a:p>
          <a:p>
            <a:r>
              <a:rPr lang="en-US" dirty="0"/>
              <a:t>underlying muscles, nerves, and blood vessels (</a:t>
            </a:r>
            <a:r>
              <a:rPr lang="en-US" b="1" dirty="0"/>
              <a:t>B</a:t>
            </a:r>
            <a:r>
              <a:rPr lang="en-US" dirty="0"/>
              <a:t>). These</a:t>
            </a:r>
          </a:p>
          <a:p>
            <a:r>
              <a:rPr lang="en-US" dirty="0"/>
              <a:t>wounds can be smooth or jagged, depending on the object that caused the injury.</a:t>
            </a:r>
          </a:p>
        </p:txBody>
      </p:sp>
      <p:sp>
        <p:nvSpPr>
          <p:cNvPr id="3" name="Rectangle 2"/>
          <p:cNvSpPr/>
          <p:nvPr/>
        </p:nvSpPr>
        <p:spPr>
          <a:xfrm>
            <a:off x="3829051" y="6330836"/>
            <a:ext cx="6096000" cy="246221"/>
          </a:xfrm>
          <a:prstGeom prst="rect">
            <a:avLst/>
          </a:prstGeom>
        </p:spPr>
        <p:txBody>
          <a:bodyPr>
            <a:spAutoFit/>
          </a:bodyPr>
          <a:lstStyle/>
          <a:p>
            <a:r>
              <a:rPr lang="en-US" sz="1000" b="1" dirty="0">
                <a:latin typeface="Arial" panose="020B0604020202020204" pitchFamily="34" charset="0"/>
                <a:cs typeface="Arial" panose="020B0604020202020204" pitchFamily="34" charset="0"/>
              </a:rPr>
              <a:t>A</a:t>
            </a:r>
            <a:r>
              <a:rPr lang="en-US" sz="1000" dirty="0">
                <a:latin typeface="Arial" panose="020B0604020202020204" pitchFamily="34" charset="0"/>
                <a:cs typeface="Arial" panose="020B0604020202020204" pitchFamily="34" charset="0"/>
              </a:rPr>
              <a:t>: © </a:t>
            </a:r>
            <a:r>
              <a:rPr lang="en-US" sz="1000" dirty="0" err="1">
                <a:latin typeface="Arial" panose="020B0604020202020204" pitchFamily="34" charset="0"/>
                <a:cs typeface="Arial" panose="020B0604020202020204" pitchFamily="34" charset="0"/>
              </a:rPr>
              <a:t>AUYNantapon</a:t>
            </a:r>
            <a:r>
              <a:rPr lang="en-US" sz="1000" dirty="0">
                <a:latin typeface="Arial" panose="020B0604020202020204" pitchFamily="34" charset="0"/>
                <a:cs typeface="Arial" panose="020B0604020202020204" pitchFamily="34" charset="0"/>
              </a:rPr>
              <a:t>/</a:t>
            </a:r>
            <a:r>
              <a:rPr lang="en-US" sz="1000" dirty="0" err="1">
                <a:latin typeface="Arial" panose="020B0604020202020204" pitchFamily="34" charset="0"/>
                <a:cs typeface="Arial" panose="020B0604020202020204" pitchFamily="34" charset="0"/>
              </a:rPr>
              <a:t>Shutterstock</a:t>
            </a:r>
            <a:r>
              <a:rPr lang="en-US" sz="1000" dirty="0">
                <a:latin typeface="Arial" panose="020B0604020202020204" pitchFamily="34" charset="0"/>
                <a:cs typeface="Arial" panose="020B0604020202020204" pitchFamily="34" charset="0"/>
              </a:rPr>
              <a:t>; </a:t>
            </a:r>
            <a:r>
              <a:rPr lang="en-US" sz="1000" b="1" dirty="0">
                <a:latin typeface="Arial" panose="020B0604020202020204" pitchFamily="34" charset="0"/>
                <a:cs typeface="Arial" panose="020B0604020202020204" pitchFamily="34" charset="0"/>
              </a:rPr>
              <a:t>B: </a:t>
            </a:r>
            <a:r>
              <a:rPr lang="en-US" sz="1000" dirty="0">
                <a:latin typeface="Arial" panose="020B0604020202020204" pitchFamily="34" charset="0"/>
                <a:cs typeface="Arial" panose="020B0604020202020204" pitchFamily="34" charset="0"/>
              </a:rPr>
              <a:t>© Jones &amp; Bartlett Learning.</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a:lnSpc>
                <a:spcPct val="85000"/>
              </a:lnSpc>
            </a:pPr>
            <a:r>
              <a:rPr lang="en-US" altLang="en-US" dirty="0"/>
              <a:t>Open Injuries </a:t>
            </a:r>
            <a:r>
              <a:rPr lang="en-US" altLang="en-US" sz="2000" b="0" dirty="0"/>
              <a:t>(4 of 7)</a:t>
            </a:r>
          </a:p>
        </p:txBody>
      </p:sp>
      <p:sp>
        <p:nvSpPr>
          <p:cNvPr id="29699" name="Content Placeholder 2"/>
          <p:cNvSpPr>
            <a:spLocks noGrp="1"/>
          </p:cNvSpPr>
          <p:nvPr>
            <p:ph type="body" idx="1"/>
          </p:nvPr>
        </p:nvSpPr>
        <p:spPr/>
        <p:txBody>
          <a:bodyPr rIns="228600"/>
          <a:lstStyle/>
          <a:p>
            <a:pPr>
              <a:spcBef>
                <a:spcPct val="35000"/>
              </a:spcBef>
            </a:pPr>
            <a:r>
              <a:rPr lang="en-US" altLang="en-US" dirty="0"/>
              <a:t>An avulsion separates various layers of soft tissue so that they become either completely detached or hang as a flap.</a:t>
            </a:r>
          </a:p>
        </p:txBody>
      </p:sp>
      <p:pic>
        <p:nvPicPr>
          <p:cNvPr id="4098" name="Picture 2" descr="A: A photo shows an open wound on a person's body. B: An illustration shows a cross section of skin with a portion of the epidermis and dermis torn and hanging as a flap.&#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3728" y="2312126"/>
            <a:ext cx="2867352" cy="427055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4256088" y="5405735"/>
            <a:ext cx="5326062" cy="923330"/>
          </a:xfrm>
          <a:prstGeom prst="rect">
            <a:avLst/>
          </a:prstGeom>
        </p:spPr>
        <p:txBody>
          <a:bodyPr wrap="square">
            <a:spAutoFit/>
          </a:bodyPr>
          <a:lstStyle/>
          <a:p>
            <a:r>
              <a:rPr lang="en-US" b="1" dirty="0"/>
              <a:t>FIGURE 27-7 </a:t>
            </a:r>
            <a:r>
              <a:rPr lang="en-US" dirty="0"/>
              <a:t>Avulsions are injuries characterized by</a:t>
            </a:r>
          </a:p>
          <a:p>
            <a:r>
              <a:rPr lang="en-US" dirty="0"/>
              <a:t>complete separation of tissue (</a:t>
            </a:r>
            <a:r>
              <a:rPr lang="en-US" b="1" dirty="0"/>
              <a:t>A</a:t>
            </a:r>
            <a:r>
              <a:rPr lang="en-US" dirty="0"/>
              <a:t>) or tissue hanging as a</a:t>
            </a:r>
          </a:p>
          <a:p>
            <a:r>
              <a:rPr lang="en-US" dirty="0"/>
              <a:t>flap (</a:t>
            </a:r>
            <a:r>
              <a:rPr lang="en-US" b="1" dirty="0"/>
              <a:t>B</a:t>
            </a:r>
            <a:r>
              <a:rPr lang="en-US" dirty="0"/>
              <a:t>). Significant bleeding is common.</a:t>
            </a:r>
          </a:p>
        </p:txBody>
      </p:sp>
      <p:sp>
        <p:nvSpPr>
          <p:cNvPr id="3" name="Rectangle 2"/>
          <p:cNvSpPr/>
          <p:nvPr/>
        </p:nvSpPr>
        <p:spPr>
          <a:xfrm>
            <a:off x="4256088" y="6342281"/>
            <a:ext cx="2114681" cy="246221"/>
          </a:xfrm>
          <a:prstGeom prst="rect">
            <a:avLst/>
          </a:prstGeom>
        </p:spPr>
        <p:txBody>
          <a:bodyPr wrap="none">
            <a:spAutoFit/>
          </a:bodyPr>
          <a:lstStyle/>
          <a:p>
            <a:r>
              <a:rPr lang="en-US" sz="1000" b="1" dirty="0">
                <a:latin typeface="Arial" panose="020B0604020202020204" pitchFamily="34" charset="0"/>
                <a:cs typeface="Arial" panose="020B0604020202020204" pitchFamily="34" charset="0"/>
              </a:rPr>
              <a:t>A, B: </a:t>
            </a:r>
            <a:r>
              <a:rPr lang="en-US" sz="1000" dirty="0">
                <a:latin typeface="Arial" panose="020B0604020202020204" pitchFamily="34" charset="0"/>
                <a:cs typeface="Arial" panose="020B0604020202020204" pitchFamily="34" charset="0"/>
              </a:rPr>
              <a:t>© Jones &amp; Bartlett Learning.</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a:lnSpc>
                <a:spcPct val="85000"/>
              </a:lnSpc>
            </a:pPr>
            <a:r>
              <a:rPr lang="en-US" altLang="en-US" dirty="0"/>
              <a:t>Open Injuries </a:t>
            </a:r>
            <a:r>
              <a:rPr lang="en-US" altLang="en-US" sz="2000" b="0" dirty="0"/>
              <a:t>(5 of 7)</a:t>
            </a:r>
          </a:p>
        </p:txBody>
      </p:sp>
      <p:sp>
        <p:nvSpPr>
          <p:cNvPr id="30723" name="Content Placeholder 2"/>
          <p:cNvSpPr>
            <a:spLocks noGrp="1"/>
          </p:cNvSpPr>
          <p:nvPr>
            <p:ph type="body" idx="1"/>
          </p:nvPr>
        </p:nvSpPr>
        <p:spPr/>
        <p:txBody>
          <a:bodyPr rIns="228600"/>
          <a:lstStyle/>
          <a:p>
            <a:pPr>
              <a:spcBef>
                <a:spcPct val="35000"/>
              </a:spcBef>
            </a:pPr>
            <a:r>
              <a:rPr lang="en-US" altLang="en-US" dirty="0"/>
              <a:t>An amputation is an injury in which part of the body is completely severed.</a:t>
            </a:r>
          </a:p>
          <a:p>
            <a:pPr>
              <a:spcBef>
                <a:spcPct val="35000"/>
              </a:spcBef>
            </a:pPr>
            <a:r>
              <a:rPr lang="en-US" altLang="en-US" dirty="0"/>
              <a:t>A penetrating wound is an injury resulting from a piercing object.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a:lnSpc>
                <a:spcPct val="85000"/>
              </a:lnSpc>
            </a:pPr>
            <a:r>
              <a:rPr lang="en-US" altLang="en-US" dirty="0"/>
              <a:t>Open Injuries </a:t>
            </a:r>
            <a:r>
              <a:rPr lang="en-US" altLang="en-US" sz="2000" b="0" dirty="0"/>
              <a:t>(6 of 7)</a:t>
            </a:r>
          </a:p>
        </p:txBody>
      </p:sp>
      <p:sp>
        <p:nvSpPr>
          <p:cNvPr id="31747" name="Content Placeholder 2"/>
          <p:cNvSpPr>
            <a:spLocks noGrp="1"/>
          </p:cNvSpPr>
          <p:nvPr>
            <p:ph type="body" idx="1"/>
          </p:nvPr>
        </p:nvSpPr>
        <p:spPr/>
        <p:txBody>
          <a:bodyPr rIns="228600"/>
          <a:lstStyle/>
          <a:p>
            <a:pPr>
              <a:spcBef>
                <a:spcPct val="35000"/>
              </a:spcBef>
            </a:pPr>
            <a:r>
              <a:rPr lang="en-US" altLang="en-US" dirty="0"/>
              <a:t>Stabbings and shootings often result in multiple penetrating injuries.</a:t>
            </a:r>
          </a:p>
          <a:p>
            <a:pPr lvl="1">
              <a:spcBef>
                <a:spcPct val="35000"/>
              </a:spcBef>
            </a:pPr>
            <a:r>
              <a:rPr lang="en-US" altLang="en-US" dirty="0"/>
              <a:t>Assess the patient carefully to identify all wounds.</a:t>
            </a:r>
          </a:p>
          <a:p>
            <a:pPr lvl="1">
              <a:spcBef>
                <a:spcPct val="35000"/>
              </a:spcBef>
            </a:pPr>
            <a:r>
              <a:rPr lang="en-US" altLang="en-US" dirty="0"/>
              <a:t>Count the number of penetrating injuries.</a:t>
            </a:r>
          </a:p>
          <a:p>
            <a:pPr lvl="1">
              <a:spcBef>
                <a:spcPct val="35000"/>
              </a:spcBef>
            </a:pPr>
            <a:r>
              <a:rPr lang="en-US" altLang="en-US" dirty="0"/>
              <a:t>Determine the type of gun when possible</a:t>
            </a:r>
            <a:r>
              <a:rPr lang="en-US" altLang="en-US" dirty="0">
                <a:solidFill>
                  <a:srgbClr val="3C4743"/>
                </a:solidFill>
              </a:rPr>
              <a: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pPr>
              <a:lnSpc>
                <a:spcPct val="85000"/>
              </a:lnSpc>
            </a:pPr>
            <a:r>
              <a:rPr lang="en-US" altLang="en-US" dirty="0"/>
              <a:t>Open Injuries </a:t>
            </a:r>
            <a:r>
              <a:rPr lang="en-US" altLang="en-US" sz="2000" b="0" dirty="0"/>
              <a:t>(7 of 7)</a:t>
            </a:r>
          </a:p>
        </p:txBody>
      </p:sp>
      <p:sp>
        <p:nvSpPr>
          <p:cNvPr id="32771" name="Content Placeholder 2"/>
          <p:cNvSpPr>
            <a:spLocks noGrp="1"/>
          </p:cNvSpPr>
          <p:nvPr>
            <p:ph type="body" idx="1"/>
          </p:nvPr>
        </p:nvSpPr>
        <p:spPr/>
        <p:txBody>
          <a:bodyPr rIns="228600"/>
          <a:lstStyle/>
          <a:p>
            <a:pPr>
              <a:spcBef>
                <a:spcPct val="35000"/>
              </a:spcBef>
            </a:pPr>
            <a:r>
              <a:rPr lang="en-US" altLang="en-US" dirty="0"/>
              <a:t>Blast injuries</a:t>
            </a:r>
          </a:p>
          <a:p>
            <a:pPr lvl="1">
              <a:spcBef>
                <a:spcPct val="35000"/>
              </a:spcBef>
            </a:pPr>
            <a:r>
              <a:rPr lang="en-US" altLang="en-US" dirty="0"/>
              <a:t>Primary blast injury: damage caused by the blast wave and sudden pressure changes</a:t>
            </a:r>
          </a:p>
          <a:p>
            <a:pPr lvl="1">
              <a:spcBef>
                <a:spcPct val="35000"/>
              </a:spcBef>
            </a:pPr>
            <a:r>
              <a:rPr lang="en-US" altLang="en-US" dirty="0"/>
              <a:t>Secondary blast injury: damage results from flying debris</a:t>
            </a:r>
          </a:p>
          <a:p>
            <a:pPr lvl="1">
              <a:spcBef>
                <a:spcPct val="35000"/>
              </a:spcBef>
            </a:pPr>
            <a:r>
              <a:rPr lang="en-US" altLang="en-US" dirty="0"/>
              <a:t>Tertiary blast injury: victim is thrown by explosion, perhaps into an object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a:lnSpc>
                <a:spcPct val="85000"/>
              </a:lnSpc>
            </a:pPr>
            <a:r>
              <a:rPr lang="en-US" altLang="en-US" dirty="0"/>
              <a:t>Patient Assessment of Closed and Open Injuries </a:t>
            </a:r>
            <a:endParaRPr lang="en-US" altLang="en-US" sz="2800" b="0" dirty="0"/>
          </a:p>
        </p:txBody>
      </p:sp>
      <p:sp>
        <p:nvSpPr>
          <p:cNvPr id="33795" name="Content Placeholder 2"/>
          <p:cNvSpPr>
            <a:spLocks noGrp="1"/>
          </p:cNvSpPr>
          <p:nvPr>
            <p:ph type="body" idx="1"/>
          </p:nvPr>
        </p:nvSpPr>
        <p:spPr/>
        <p:txBody>
          <a:bodyPr rIns="228600"/>
          <a:lstStyle/>
          <a:p>
            <a:pPr>
              <a:spcBef>
                <a:spcPct val="35000"/>
              </a:spcBef>
            </a:pPr>
            <a:r>
              <a:rPr lang="en-US" altLang="en-US" dirty="0"/>
              <a:t>More difficult to assess a closed injury than an open injury</a:t>
            </a:r>
          </a:p>
          <a:p>
            <a:pPr lvl="1">
              <a:spcBef>
                <a:spcPct val="35000"/>
              </a:spcBef>
            </a:pPr>
            <a:r>
              <a:rPr lang="en-US" altLang="en-US" dirty="0"/>
              <a:t>You can see an open injury.</a:t>
            </a:r>
          </a:p>
          <a:p>
            <a:pPr>
              <a:spcBef>
                <a:spcPct val="35000"/>
              </a:spcBef>
            </a:pPr>
            <a:r>
              <a:rPr lang="en-US" altLang="en-US" dirty="0"/>
              <a:t>Consider the possibility of a closed injury when you observe:</a:t>
            </a:r>
          </a:p>
          <a:p>
            <a:pPr lvl="1">
              <a:spcBef>
                <a:spcPct val="35000"/>
              </a:spcBef>
            </a:pPr>
            <a:r>
              <a:rPr lang="en-US" altLang="en-US" dirty="0"/>
              <a:t>Bruising</a:t>
            </a:r>
          </a:p>
          <a:p>
            <a:pPr lvl="1">
              <a:spcBef>
                <a:spcPct val="35000"/>
              </a:spcBef>
            </a:pPr>
            <a:r>
              <a:rPr lang="en-US" altLang="en-US" dirty="0"/>
              <a:t>Swelling</a:t>
            </a:r>
          </a:p>
          <a:p>
            <a:pPr lvl="1">
              <a:spcBef>
                <a:spcPct val="35000"/>
              </a:spcBef>
            </a:pPr>
            <a:r>
              <a:rPr lang="en-US" altLang="en-US" dirty="0"/>
              <a:t>Deformity</a:t>
            </a:r>
          </a:p>
          <a:p>
            <a:pPr lvl="1">
              <a:spcBef>
                <a:spcPct val="35000"/>
              </a:spcBef>
            </a:pPr>
            <a:r>
              <a:rPr lang="en-US" altLang="en-US" dirty="0"/>
              <a:t>The patient reporting pain</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lnSpc>
                <a:spcPct val="85000"/>
              </a:lnSpc>
            </a:pPr>
            <a:r>
              <a:rPr lang="en-US" altLang="en-US" dirty="0"/>
              <a:t>National EMS Education Standard Competencies </a:t>
            </a:r>
            <a:r>
              <a:rPr lang="en-US" altLang="en-US" sz="2000" b="0" dirty="0"/>
              <a:t>(2 of 4)</a:t>
            </a:r>
          </a:p>
        </p:txBody>
      </p:sp>
      <p:sp>
        <p:nvSpPr>
          <p:cNvPr id="4099" name="Rectangle 3"/>
          <p:cNvSpPr>
            <a:spLocks noGrp="1" noChangeArrowheads="1"/>
          </p:cNvSpPr>
          <p:nvPr>
            <p:ph type="body" idx="1"/>
          </p:nvPr>
        </p:nvSpPr>
        <p:spPr/>
        <p:txBody>
          <a:bodyPr rIns="228600"/>
          <a:lstStyle/>
          <a:p>
            <a:pPr eaLnBrk="1" hangingPunct="1">
              <a:spcBef>
                <a:spcPct val="35000"/>
              </a:spcBef>
              <a:buFontTx/>
              <a:buNone/>
            </a:pPr>
            <a:r>
              <a:rPr lang="en-US" altLang="en-US" b="1" dirty="0"/>
              <a:t>Soft Tissue Trauma</a:t>
            </a:r>
          </a:p>
          <a:p>
            <a:pPr eaLnBrk="1" hangingPunct="1">
              <a:spcBef>
                <a:spcPct val="35000"/>
              </a:spcBef>
            </a:pPr>
            <a:r>
              <a:rPr lang="en-US" altLang="en-US" dirty="0"/>
              <a:t>Recognition and management of</a:t>
            </a:r>
          </a:p>
          <a:p>
            <a:pPr lvl="1" eaLnBrk="1" hangingPunct="1">
              <a:spcBef>
                <a:spcPct val="35000"/>
              </a:spcBef>
            </a:pPr>
            <a:r>
              <a:rPr lang="en-US" altLang="en-US" dirty="0"/>
              <a:t>Wounds</a:t>
            </a:r>
          </a:p>
          <a:p>
            <a:pPr lvl="1" eaLnBrk="1" hangingPunct="1">
              <a:spcBef>
                <a:spcPct val="35000"/>
              </a:spcBef>
            </a:pPr>
            <a:r>
              <a:rPr lang="en-US" altLang="en-US" dirty="0"/>
              <a:t>Burns</a:t>
            </a:r>
          </a:p>
          <a:p>
            <a:pPr lvl="2" eaLnBrk="1" hangingPunct="1"/>
            <a:r>
              <a:rPr lang="en-US" altLang="en-US" sz="2000" dirty="0"/>
              <a:t>Electrical</a:t>
            </a:r>
          </a:p>
          <a:p>
            <a:pPr lvl="2" eaLnBrk="1" hangingPunct="1"/>
            <a:r>
              <a:rPr lang="en-US" altLang="en-US" sz="2000" dirty="0"/>
              <a:t>Chemical</a:t>
            </a:r>
          </a:p>
          <a:p>
            <a:pPr lvl="2" eaLnBrk="1" hangingPunct="1"/>
            <a:r>
              <a:rPr lang="en-US" altLang="en-US" sz="2000" dirty="0"/>
              <a:t>Thermal</a:t>
            </a:r>
          </a:p>
          <a:p>
            <a:pPr lvl="1" eaLnBrk="1" hangingPunct="1">
              <a:spcBef>
                <a:spcPct val="35000"/>
              </a:spcBef>
            </a:pPr>
            <a:r>
              <a:rPr lang="en-US" altLang="en-US" dirty="0"/>
              <a:t>Chemicals in the eye and on the skin</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a:lnSpc>
                <a:spcPct val="85000"/>
              </a:lnSpc>
            </a:pPr>
            <a:r>
              <a:rPr lang="en-US" altLang="en-US" dirty="0"/>
              <a:t>Scene Size-up</a:t>
            </a:r>
            <a:endParaRPr lang="en-US" altLang="en-US" sz="2800" b="0" dirty="0"/>
          </a:p>
        </p:txBody>
      </p:sp>
      <p:sp>
        <p:nvSpPr>
          <p:cNvPr id="34819" name="Content Placeholder 2"/>
          <p:cNvSpPr>
            <a:spLocks noGrp="1"/>
          </p:cNvSpPr>
          <p:nvPr>
            <p:ph type="body" idx="1"/>
          </p:nvPr>
        </p:nvSpPr>
        <p:spPr/>
        <p:txBody>
          <a:bodyPr rIns="228600"/>
          <a:lstStyle/>
          <a:p>
            <a:pPr>
              <a:spcBef>
                <a:spcPct val="35000"/>
              </a:spcBef>
            </a:pPr>
            <a:r>
              <a:rPr lang="en-US" altLang="en-US" dirty="0"/>
              <a:t>Scene safety</a:t>
            </a:r>
          </a:p>
          <a:p>
            <a:pPr>
              <a:spcBef>
                <a:spcPct val="35000"/>
              </a:spcBef>
            </a:pPr>
            <a:r>
              <a:rPr lang="en-US" altLang="en-US" dirty="0"/>
              <a:t>Mechanism of injury</a:t>
            </a:r>
          </a:p>
          <a:p>
            <a:pPr lvl="1">
              <a:spcBef>
                <a:spcPct val="35000"/>
              </a:spcBef>
            </a:pPr>
            <a:r>
              <a:rPr lang="en-US" altLang="en-US" dirty="0"/>
              <a:t>Look for indicators of the MOI as you assess the scene.</a:t>
            </a:r>
          </a:p>
          <a:p>
            <a:pPr lvl="1">
              <a:spcBef>
                <a:spcPct val="35000"/>
              </a:spcBef>
            </a:pPr>
            <a:r>
              <a:rPr lang="en-US" altLang="en-US" dirty="0"/>
              <a:t>The MOI may provide information about potential safety threats.</a:t>
            </a:r>
          </a:p>
          <a:p>
            <a:pPr lvl="1">
              <a:spcBef>
                <a:spcPct val="35000"/>
              </a:spcBef>
            </a:pPr>
            <a:r>
              <a:rPr lang="en-US" altLang="en-US" dirty="0"/>
              <a:t>Evaluate scene safety and consider additional resources.</a:t>
            </a:r>
          </a:p>
          <a:p>
            <a:pPr lvl="1">
              <a:spcBef>
                <a:spcPct val="35000"/>
              </a:spcBef>
            </a:pPr>
            <a:endParaRPr lang="en-US" alt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a:lnSpc>
                <a:spcPct val="85000"/>
              </a:lnSpc>
            </a:pPr>
            <a:r>
              <a:rPr lang="en-US" altLang="en-US" dirty="0"/>
              <a:t>Primary Assessment </a:t>
            </a:r>
            <a:r>
              <a:rPr lang="en-US" altLang="en-US" sz="2000" b="0" dirty="0"/>
              <a:t>(1 of 4)</a:t>
            </a:r>
          </a:p>
        </p:txBody>
      </p:sp>
      <p:sp>
        <p:nvSpPr>
          <p:cNvPr id="36867" name="Content Placeholder 2"/>
          <p:cNvSpPr>
            <a:spLocks noGrp="1"/>
          </p:cNvSpPr>
          <p:nvPr>
            <p:ph type="body" idx="1"/>
          </p:nvPr>
        </p:nvSpPr>
        <p:spPr/>
        <p:txBody>
          <a:bodyPr rIns="228600"/>
          <a:lstStyle/>
          <a:p>
            <a:pPr>
              <a:spcBef>
                <a:spcPct val="35000"/>
              </a:spcBef>
            </a:pPr>
            <a:r>
              <a:rPr lang="en-US" altLang="en-US" dirty="0"/>
              <a:t>Identify life threats and transport priority.</a:t>
            </a:r>
          </a:p>
          <a:p>
            <a:pPr>
              <a:spcBef>
                <a:spcPct val="35000"/>
              </a:spcBef>
            </a:pPr>
            <a:r>
              <a:rPr lang="en-US" altLang="en-US" dirty="0"/>
              <a:t>Form a general impression.</a:t>
            </a:r>
          </a:p>
          <a:p>
            <a:pPr lvl="1">
              <a:spcBef>
                <a:spcPct val="35000"/>
              </a:spcBef>
            </a:pPr>
            <a:r>
              <a:rPr lang="en-US" altLang="en-US" dirty="0"/>
              <a:t>Look for indicators of the patient’s condition.</a:t>
            </a:r>
          </a:p>
          <a:p>
            <a:pPr lvl="1">
              <a:spcBef>
                <a:spcPct val="35000"/>
              </a:spcBef>
            </a:pPr>
            <a:r>
              <a:rPr lang="en-US" altLang="en-US" dirty="0"/>
              <a:t>Check for more serious hidden injuries.</a:t>
            </a:r>
          </a:p>
          <a:p>
            <a:pPr lvl="1">
              <a:spcBef>
                <a:spcPct val="35000"/>
              </a:spcBef>
            </a:pPr>
            <a:r>
              <a:rPr lang="en-US" altLang="en-US" dirty="0"/>
              <a:t>Check for responsiveness.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a:lnSpc>
                <a:spcPct val="85000"/>
              </a:lnSpc>
            </a:pPr>
            <a:r>
              <a:rPr lang="en-US" altLang="en-US" dirty="0"/>
              <a:t>Primary Assessment </a:t>
            </a:r>
            <a:r>
              <a:rPr lang="en-US" altLang="en-US" sz="2000" b="0" dirty="0"/>
              <a:t>(2 of 4)</a:t>
            </a:r>
          </a:p>
        </p:txBody>
      </p:sp>
      <p:sp>
        <p:nvSpPr>
          <p:cNvPr id="38915" name="Rectangle 3"/>
          <p:cNvSpPr>
            <a:spLocks noGrp="1" noChangeArrowheads="1"/>
          </p:cNvSpPr>
          <p:nvPr>
            <p:ph type="body" idx="1"/>
          </p:nvPr>
        </p:nvSpPr>
        <p:spPr/>
        <p:txBody>
          <a:bodyPr rIns="228600"/>
          <a:lstStyle/>
          <a:p>
            <a:pPr>
              <a:spcBef>
                <a:spcPct val="35000"/>
              </a:spcBef>
            </a:pPr>
            <a:r>
              <a:rPr lang="en-US" altLang="en-US" dirty="0"/>
              <a:t>Circulation</a:t>
            </a:r>
          </a:p>
          <a:p>
            <a:pPr lvl="1">
              <a:spcBef>
                <a:spcPct val="35000"/>
              </a:spcBef>
            </a:pPr>
            <a:r>
              <a:rPr lang="en-US" altLang="en-US" dirty="0"/>
              <a:t>Significant bleeding is an immediate life threat and must be controlled before the airway is open.</a:t>
            </a:r>
          </a:p>
          <a:p>
            <a:pPr lvl="1">
              <a:spcBef>
                <a:spcPct val="35000"/>
              </a:spcBef>
            </a:pPr>
            <a:r>
              <a:rPr lang="en-US" altLang="en-US" dirty="0"/>
              <a:t>If the patient has obvious life-threatening external bleeding:</a:t>
            </a:r>
          </a:p>
          <a:p>
            <a:pPr lvl="2">
              <a:spcBef>
                <a:spcPct val="35000"/>
              </a:spcBef>
            </a:pPr>
            <a:r>
              <a:rPr lang="en-US" altLang="en-US" sz="2000" dirty="0"/>
              <a:t>Control the bleeding</a:t>
            </a:r>
          </a:p>
          <a:p>
            <a:pPr lvl="2">
              <a:spcBef>
                <a:spcPct val="35000"/>
              </a:spcBef>
            </a:pPr>
            <a:r>
              <a:rPr lang="en-US" altLang="en-US" sz="2000" dirty="0"/>
              <a:t>Manage the airway</a:t>
            </a:r>
          </a:p>
          <a:p>
            <a:pPr lvl="2">
              <a:spcBef>
                <a:spcPct val="35000"/>
              </a:spcBef>
            </a:pPr>
            <a:r>
              <a:rPr lang="en-US" altLang="en-US" sz="2000" dirty="0"/>
              <a:t>Assess and treat for shock</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026"/>
          <p:cNvSpPr>
            <a:spLocks noGrp="1" noChangeArrowheads="1"/>
          </p:cNvSpPr>
          <p:nvPr>
            <p:ph type="title"/>
          </p:nvPr>
        </p:nvSpPr>
        <p:spPr/>
        <p:txBody>
          <a:bodyPr/>
          <a:lstStyle/>
          <a:p>
            <a:pPr>
              <a:lnSpc>
                <a:spcPct val="85000"/>
              </a:lnSpc>
            </a:pPr>
            <a:r>
              <a:rPr lang="en-US" altLang="en-US" dirty="0"/>
              <a:t>Primary Assessment </a:t>
            </a:r>
            <a:r>
              <a:rPr lang="en-US" altLang="en-US" sz="2000" b="0" dirty="0"/>
              <a:t>(3 of 4)</a:t>
            </a:r>
          </a:p>
        </p:txBody>
      </p:sp>
      <p:sp>
        <p:nvSpPr>
          <p:cNvPr id="37891" name="Rectangle 1027"/>
          <p:cNvSpPr>
            <a:spLocks noGrp="1" noChangeArrowheads="1"/>
          </p:cNvSpPr>
          <p:nvPr>
            <p:ph type="body" idx="1"/>
          </p:nvPr>
        </p:nvSpPr>
        <p:spPr/>
        <p:txBody>
          <a:bodyPr rIns="228600"/>
          <a:lstStyle/>
          <a:p>
            <a:pPr>
              <a:spcBef>
                <a:spcPct val="35000"/>
              </a:spcBef>
            </a:pPr>
            <a:r>
              <a:rPr lang="en-US" altLang="en-US" dirty="0"/>
              <a:t>Airway and breathing</a:t>
            </a:r>
          </a:p>
          <a:p>
            <a:pPr lvl="1">
              <a:spcBef>
                <a:spcPct val="35000"/>
              </a:spcBef>
            </a:pPr>
            <a:r>
              <a:rPr lang="en-US" altLang="en-US" dirty="0"/>
              <a:t>Ensure that the patient has a clear and patent airway.</a:t>
            </a:r>
          </a:p>
          <a:p>
            <a:pPr lvl="1">
              <a:spcBef>
                <a:spcPct val="35000"/>
              </a:spcBef>
            </a:pPr>
            <a:r>
              <a:rPr lang="en-US" altLang="en-US" dirty="0"/>
              <a:t>Protect the patient from further spinal injury.</a:t>
            </a:r>
          </a:p>
          <a:p>
            <a:pPr lvl="1">
              <a:spcBef>
                <a:spcPct val="35000"/>
              </a:spcBef>
            </a:pPr>
            <a:r>
              <a:rPr lang="en-US" altLang="en-US" dirty="0"/>
              <a:t>Assess the patient for adequate breathing.</a:t>
            </a:r>
          </a:p>
          <a:p>
            <a:pPr lvl="1">
              <a:spcBef>
                <a:spcPct val="35000"/>
              </a:spcBef>
            </a:pPr>
            <a:r>
              <a:rPr lang="en-US" altLang="en-US" dirty="0"/>
              <a:t>Provide high-flow oxygen or assist ventilations if needed.</a:t>
            </a:r>
          </a:p>
          <a:p>
            <a:pPr lvl="1">
              <a:spcBef>
                <a:spcPct val="35000"/>
              </a:spcBef>
            </a:pPr>
            <a:r>
              <a:rPr lang="en-US" altLang="en-US" dirty="0"/>
              <a:t>Inspect and palpate the chest for DCAP-BTLS.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pPr>
              <a:lnSpc>
                <a:spcPct val="85000"/>
              </a:lnSpc>
            </a:pPr>
            <a:r>
              <a:rPr lang="en-US" altLang="en-US" dirty="0"/>
              <a:t>Primary Assessment </a:t>
            </a:r>
            <a:r>
              <a:rPr lang="en-US" altLang="en-US" sz="2000" b="0" dirty="0"/>
              <a:t>(4 of 4)</a:t>
            </a:r>
          </a:p>
        </p:txBody>
      </p:sp>
      <p:sp>
        <p:nvSpPr>
          <p:cNvPr id="39939" name="Content Placeholder 2"/>
          <p:cNvSpPr>
            <a:spLocks noGrp="1"/>
          </p:cNvSpPr>
          <p:nvPr>
            <p:ph type="body" idx="1"/>
          </p:nvPr>
        </p:nvSpPr>
        <p:spPr/>
        <p:txBody>
          <a:bodyPr rIns="228600"/>
          <a:lstStyle/>
          <a:p>
            <a:pPr>
              <a:spcBef>
                <a:spcPct val="35000"/>
              </a:spcBef>
            </a:pPr>
            <a:r>
              <a:rPr lang="en-US" altLang="en-US" dirty="0"/>
              <a:t>Transport decision</a:t>
            </a:r>
          </a:p>
          <a:p>
            <a:pPr lvl="1">
              <a:spcBef>
                <a:spcPct val="35000"/>
              </a:spcBef>
            </a:pPr>
            <a:r>
              <a:rPr lang="en-US" altLang="en-US" dirty="0"/>
              <a:t>Immediately transport in these cases:</a:t>
            </a:r>
          </a:p>
          <a:p>
            <a:pPr lvl="2"/>
            <a:r>
              <a:rPr lang="en-US" altLang="en-US" sz="2000" dirty="0"/>
              <a:t>Poor initial general impression</a:t>
            </a:r>
          </a:p>
          <a:p>
            <a:pPr lvl="2"/>
            <a:r>
              <a:rPr lang="en-US" altLang="en-US" sz="2000" dirty="0"/>
              <a:t>Altered level of consciousness</a:t>
            </a:r>
          </a:p>
          <a:p>
            <a:pPr lvl="2"/>
            <a:r>
              <a:rPr lang="en-US" altLang="en-US" sz="2000" dirty="0"/>
              <a:t>Dyspnea</a:t>
            </a:r>
          </a:p>
          <a:p>
            <a:pPr lvl="2"/>
            <a:r>
              <a:rPr lang="en-US" altLang="en-US" sz="2000" dirty="0"/>
              <a:t>Abnormal vital signs</a:t>
            </a:r>
          </a:p>
          <a:p>
            <a:pPr lvl="2"/>
            <a:r>
              <a:rPr lang="en-US" altLang="en-US" sz="2000" dirty="0"/>
              <a:t>Shock</a:t>
            </a:r>
          </a:p>
          <a:p>
            <a:pPr lvl="2"/>
            <a:r>
              <a:rPr lang="en-US" altLang="en-US" sz="2000" dirty="0"/>
              <a:t>Severe pain</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pPr>
              <a:lnSpc>
                <a:spcPct val="85000"/>
              </a:lnSpc>
            </a:pPr>
            <a:r>
              <a:rPr lang="en-US" altLang="en-US" dirty="0"/>
              <a:t>History Taking</a:t>
            </a:r>
            <a:endParaRPr lang="en-US" altLang="en-US" sz="2800" b="0" dirty="0"/>
          </a:p>
        </p:txBody>
      </p:sp>
      <p:sp>
        <p:nvSpPr>
          <p:cNvPr id="40963" name="Content Placeholder 2"/>
          <p:cNvSpPr>
            <a:spLocks noGrp="1"/>
          </p:cNvSpPr>
          <p:nvPr>
            <p:ph type="body" idx="1"/>
          </p:nvPr>
        </p:nvSpPr>
        <p:spPr/>
        <p:txBody>
          <a:bodyPr rIns="228600"/>
          <a:lstStyle/>
          <a:p>
            <a:pPr>
              <a:spcBef>
                <a:spcPct val="35000"/>
              </a:spcBef>
            </a:pPr>
            <a:r>
              <a:rPr lang="en-US" altLang="en-US" dirty="0"/>
              <a:t>Investigate the chief complaint.</a:t>
            </a:r>
          </a:p>
          <a:p>
            <a:pPr lvl="1">
              <a:spcBef>
                <a:spcPct val="35000"/>
              </a:spcBef>
            </a:pPr>
            <a:r>
              <a:rPr lang="en-US" altLang="en-US" dirty="0"/>
              <a:t>Use SAMPLE, OPQRST, and DCAP-BTLS for a well-rounded assessment.</a:t>
            </a:r>
          </a:p>
          <a:p>
            <a:pPr lvl="1">
              <a:spcBef>
                <a:spcPct val="35000"/>
              </a:spcBef>
            </a:pPr>
            <a:r>
              <a:rPr lang="en-US" altLang="en-US" dirty="0"/>
              <a:t>If the patient is not responsive, attempt to obtain the history from another source.</a:t>
            </a:r>
          </a:p>
          <a:p>
            <a:pPr lvl="1">
              <a:spcBef>
                <a:spcPct val="35000"/>
              </a:spcBef>
            </a:pPr>
            <a:r>
              <a:rPr lang="en-US" altLang="en-US" dirty="0"/>
              <a:t>Chronic medical conditions may complicate soft-tissue injuries.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pPr>
              <a:lnSpc>
                <a:spcPct val="85000"/>
              </a:lnSpc>
            </a:pPr>
            <a:r>
              <a:rPr lang="en-US" altLang="en-US" dirty="0"/>
              <a:t>Secondary Assessment </a:t>
            </a:r>
            <a:r>
              <a:rPr lang="en-US" altLang="en-US" sz="2000" b="0" dirty="0"/>
              <a:t>(1 of 4)</a:t>
            </a:r>
          </a:p>
        </p:txBody>
      </p:sp>
      <p:sp>
        <p:nvSpPr>
          <p:cNvPr id="43011" name="Content Placeholder 2"/>
          <p:cNvSpPr>
            <a:spLocks noGrp="1"/>
          </p:cNvSpPr>
          <p:nvPr>
            <p:ph type="body" idx="1"/>
          </p:nvPr>
        </p:nvSpPr>
        <p:spPr/>
        <p:txBody>
          <a:bodyPr rIns="228600"/>
          <a:lstStyle/>
          <a:p>
            <a:pPr>
              <a:spcBef>
                <a:spcPct val="35000"/>
              </a:spcBef>
            </a:pPr>
            <a:r>
              <a:rPr lang="en-US" altLang="en-US" dirty="0"/>
              <a:t>Includes assessing interventions and repeating vital signs</a:t>
            </a:r>
          </a:p>
          <a:p>
            <a:pPr>
              <a:spcBef>
                <a:spcPct val="35000"/>
              </a:spcBef>
            </a:pPr>
            <a:r>
              <a:rPr lang="en-US" altLang="en-US" dirty="0"/>
              <a:t>Typically performed en route to the ED</a:t>
            </a:r>
          </a:p>
          <a:p>
            <a:pPr>
              <a:spcBef>
                <a:spcPct val="35000"/>
              </a:spcBef>
            </a:pPr>
            <a:r>
              <a:rPr lang="en-US" altLang="en-US" dirty="0"/>
              <a:t>Assess all anatomic regions</a:t>
            </a:r>
          </a:p>
          <a:p>
            <a:pPr>
              <a:spcBef>
                <a:spcPct val="35000"/>
              </a:spcBef>
            </a:pPr>
            <a:endParaRPr lang="en-US" altLang="en-US" dirty="0"/>
          </a:p>
          <a:p>
            <a:pPr>
              <a:spcBef>
                <a:spcPct val="35000"/>
              </a:spcBef>
            </a:pPr>
            <a:endParaRPr lang="en-US" altLang="en-US" sz="2400"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pPr>
              <a:lnSpc>
                <a:spcPct val="85000"/>
              </a:lnSpc>
            </a:pPr>
            <a:r>
              <a:rPr lang="en-US" altLang="en-US" dirty="0"/>
              <a:t>Secondary Assessment </a:t>
            </a:r>
            <a:r>
              <a:rPr lang="en-US" altLang="en-US" sz="2000" b="0" dirty="0"/>
              <a:t>(2 of 4)</a:t>
            </a:r>
          </a:p>
        </p:txBody>
      </p:sp>
      <p:sp>
        <p:nvSpPr>
          <p:cNvPr id="44035" name="Content Placeholder 2"/>
          <p:cNvSpPr>
            <a:spLocks noGrp="1"/>
          </p:cNvSpPr>
          <p:nvPr>
            <p:ph type="body" idx="1"/>
          </p:nvPr>
        </p:nvSpPr>
        <p:spPr/>
        <p:txBody>
          <a:bodyPr rIns="228600"/>
          <a:lstStyle/>
          <a:p>
            <a:pPr>
              <a:spcBef>
                <a:spcPct val="35000"/>
              </a:spcBef>
            </a:pPr>
            <a:r>
              <a:rPr lang="en-US" altLang="en-US" dirty="0"/>
              <a:t>Physical examination</a:t>
            </a:r>
          </a:p>
          <a:p>
            <a:pPr lvl="1">
              <a:spcBef>
                <a:spcPct val="35000"/>
              </a:spcBef>
            </a:pPr>
            <a:r>
              <a:rPr lang="en-US" altLang="en-US" dirty="0"/>
              <a:t>Listen to breath sounds.</a:t>
            </a:r>
          </a:p>
          <a:p>
            <a:pPr lvl="1">
              <a:spcBef>
                <a:spcPct val="35000"/>
              </a:spcBef>
            </a:pPr>
            <a:r>
              <a:rPr lang="en-US" altLang="en-US" dirty="0"/>
              <a:t>Determine the respiratory rate.</a:t>
            </a:r>
          </a:p>
          <a:p>
            <a:pPr lvl="1">
              <a:spcBef>
                <a:spcPct val="35000"/>
              </a:spcBef>
            </a:pPr>
            <a:r>
              <a:rPr lang="en-US" altLang="en-US" dirty="0"/>
              <a:t>Note the pattern and quality of respiratory effort.</a:t>
            </a:r>
          </a:p>
          <a:p>
            <a:pPr lvl="1">
              <a:spcBef>
                <a:spcPct val="35000"/>
              </a:spcBef>
            </a:pPr>
            <a:r>
              <a:rPr lang="en-US" altLang="en-US" dirty="0"/>
              <a:t>Assess for asymmetric chest wall movement.</a:t>
            </a:r>
          </a:p>
          <a:p>
            <a:pPr lvl="1"/>
            <a:endParaRPr lang="en-US" alt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a:lnSpc>
                <a:spcPct val="85000"/>
              </a:lnSpc>
            </a:pPr>
            <a:r>
              <a:rPr lang="en-US" altLang="en-US" dirty="0"/>
              <a:t>Secondary Assessment </a:t>
            </a:r>
            <a:r>
              <a:rPr lang="en-US" altLang="en-US" sz="2000" b="0" dirty="0"/>
              <a:t>(3 of 4)</a:t>
            </a:r>
          </a:p>
        </p:txBody>
      </p:sp>
      <p:sp>
        <p:nvSpPr>
          <p:cNvPr id="45059" name="Rectangle 3"/>
          <p:cNvSpPr>
            <a:spLocks noGrp="1" noChangeArrowheads="1"/>
          </p:cNvSpPr>
          <p:nvPr>
            <p:ph type="body" idx="1"/>
          </p:nvPr>
        </p:nvSpPr>
        <p:spPr/>
        <p:txBody>
          <a:bodyPr rIns="228600"/>
          <a:lstStyle/>
          <a:p>
            <a:pPr>
              <a:spcBef>
                <a:spcPct val="35000"/>
              </a:spcBef>
            </a:pPr>
            <a:r>
              <a:rPr lang="en-US" altLang="en-US" dirty="0"/>
              <a:t>Physical examination (cont’d)</a:t>
            </a:r>
          </a:p>
          <a:p>
            <a:pPr lvl="1">
              <a:spcBef>
                <a:spcPct val="35000"/>
              </a:spcBef>
            </a:pPr>
            <a:r>
              <a:rPr lang="en-US" altLang="en-US" dirty="0"/>
              <a:t>Assess the neurologic system.</a:t>
            </a:r>
          </a:p>
          <a:p>
            <a:pPr lvl="1">
              <a:spcBef>
                <a:spcPct val="35000"/>
              </a:spcBef>
            </a:pPr>
            <a:r>
              <a:rPr lang="en-US" altLang="en-US" dirty="0"/>
              <a:t>Assess the musculoskeletal system with a detailed exam of entire body.</a:t>
            </a:r>
          </a:p>
          <a:p>
            <a:pPr lvl="1">
              <a:spcBef>
                <a:spcPct val="35000"/>
              </a:spcBef>
            </a:pPr>
            <a:r>
              <a:rPr lang="en-US" altLang="en-US" dirty="0"/>
              <a:t>Assess all anatomic regions.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pPr>
              <a:lnSpc>
                <a:spcPct val="85000"/>
              </a:lnSpc>
            </a:pPr>
            <a:r>
              <a:rPr lang="en-US" altLang="en-US" dirty="0"/>
              <a:t>Secondary Assessment </a:t>
            </a:r>
            <a:r>
              <a:rPr lang="en-US" altLang="en-US" sz="2000" b="0" dirty="0"/>
              <a:t>(4 of 4)</a:t>
            </a:r>
          </a:p>
        </p:txBody>
      </p:sp>
      <p:sp>
        <p:nvSpPr>
          <p:cNvPr id="46083" name="Content Placeholder 2"/>
          <p:cNvSpPr>
            <a:spLocks noGrp="1"/>
          </p:cNvSpPr>
          <p:nvPr>
            <p:ph type="body" idx="1"/>
          </p:nvPr>
        </p:nvSpPr>
        <p:spPr/>
        <p:txBody>
          <a:bodyPr rIns="228600"/>
          <a:lstStyle/>
          <a:p>
            <a:pPr>
              <a:spcBef>
                <a:spcPct val="35000"/>
              </a:spcBef>
            </a:pPr>
            <a:r>
              <a:rPr lang="en-US" altLang="en-US" dirty="0"/>
              <a:t>Vital signs</a:t>
            </a:r>
          </a:p>
          <a:p>
            <a:pPr lvl="1">
              <a:spcBef>
                <a:spcPct val="35000"/>
              </a:spcBef>
            </a:pPr>
            <a:r>
              <a:rPr lang="en-US" altLang="en-US" dirty="0"/>
              <a:t>Reassess the vital signs to identify how quickly the patient’s condition is changing.</a:t>
            </a:r>
          </a:p>
          <a:p>
            <a:pPr lvl="1">
              <a:spcBef>
                <a:spcPct val="35000"/>
              </a:spcBef>
            </a:pPr>
            <a:r>
              <a:rPr lang="en-US" altLang="en-US" dirty="0"/>
              <a:t>Signs that indicate hypoperfusion and the need for rapid transport:</a:t>
            </a:r>
          </a:p>
          <a:p>
            <a:pPr lvl="2">
              <a:spcBef>
                <a:spcPct val="35000"/>
              </a:spcBef>
            </a:pPr>
            <a:r>
              <a:rPr lang="en-US" altLang="en-US" sz="2000" dirty="0"/>
              <a:t>Tachycardia</a:t>
            </a:r>
          </a:p>
          <a:p>
            <a:pPr lvl="2">
              <a:spcBef>
                <a:spcPct val="35000"/>
              </a:spcBef>
            </a:pPr>
            <a:r>
              <a:rPr lang="en-US" altLang="en-US" sz="2000" dirty="0"/>
              <a:t>Tachypnea</a:t>
            </a:r>
          </a:p>
          <a:p>
            <a:pPr lvl="2">
              <a:spcBef>
                <a:spcPct val="35000"/>
              </a:spcBef>
            </a:pPr>
            <a:r>
              <a:rPr lang="en-US" altLang="en-US" sz="2000" dirty="0"/>
              <a:t>Low blood pressure</a:t>
            </a:r>
          </a:p>
          <a:p>
            <a:pPr lvl="2">
              <a:spcBef>
                <a:spcPct val="35000"/>
              </a:spcBef>
            </a:pPr>
            <a:r>
              <a:rPr lang="en-US" altLang="en-US" sz="2000" dirty="0"/>
              <a:t>Weak pulse</a:t>
            </a:r>
          </a:p>
          <a:p>
            <a:pPr lvl="2">
              <a:spcBef>
                <a:spcPct val="35000"/>
              </a:spcBef>
            </a:pPr>
            <a:r>
              <a:rPr lang="en-US" altLang="en-US" sz="2000" dirty="0"/>
              <a:t>Cool, moist, and pale skin</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lnSpc>
                <a:spcPct val="85000"/>
              </a:lnSpc>
            </a:pPr>
            <a:r>
              <a:rPr lang="en-US" altLang="en-US" dirty="0"/>
              <a:t>National EMS Education Standard Competencies </a:t>
            </a:r>
            <a:r>
              <a:rPr lang="en-US" altLang="en-US" sz="2000" b="0" dirty="0"/>
              <a:t>(3 of 4)</a:t>
            </a:r>
          </a:p>
        </p:txBody>
      </p:sp>
      <p:sp>
        <p:nvSpPr>
          <p:cNvPr id="5123" name="Rectangle 3"/>
          <p:cNvSpPr>
            <a:spLocks noGrp="1" noChangeArrowheads="1"/>
          </p:cNvSpPr>
          <p:nvPr>
            <p:ph type="body" idx="1"/>
          </p:nvPr>
        </p:nvSpPr>
        <p:spPr/>
        <p:txBody>
          <a:bodyPr rIns="228600"/>
          <a:lstStyle/>
          <a:p>
            <a:pPr eaLnBrk="1" hangingPunct="1">
              <a:spcBef>
                <a:spcPct val="35000"/>
              </a:spcBef>
            </a:pPr>
            <a:r>
              <a:rPr lang="en-US" altLang="en-US" dirty="0"/>
              <a:t>Pathophysiology, assessment, and management</a:t>
            </a:r>
          </a:p>
          <a:p>
            <a:pPr lvl="1" eaLnBrk="1" hangingPunct="1">
              <a:spcBef>
                <a:spcPct val="35000"/>
              </a:spcBef>
            </a:pPr>
            <a:r>
              <a:rPr lang="en-US" altLang="en-US" dirty="0"/>
              <a:t>Wounds</a:t>
            </a:r>
          </a:p>
          <a:p>
            <a:pPr lvl="2" eaLnBrk="1" hangingPunct="1"/>
            <a:r>
              <a:rPr lang="en-US" altLang="en-US" sz="2000" dirty="0"/>
              <a:t>Avulsions</a:t>
            </a:r>
          </a:p>
          <a:p>
            <a:pPr lvl="2" eaLnBrk="1" hangingPunct="1"/>
            <a:r>
              <a:rPr lang="en-US" altLang="en-US" sz="2000" dirty="0"/>
              <a:t>Bite wounds</a:t>
            </a:r>
          </a:p>
          <a:p>
            <a:pPr lvl="2" eaLnBrk="1" hangingPunct="1"/>
            <a:r>
              <a:rPr lang="en-US" altLang="en-US" sz="2000" dirty="0"/>
              <a:t>Lacerations</a:t>
            </a:r>
          </a:p>
          <a:p>
            <a:pPr lvl="2" eaLnBrk="1" hangingPunct="1"/>
            <a:r>
              <a:rPr lang="en-US" altLang="en-US" sz="2000" dirty="0"/>
              <a:t>Puncture wounds</a:t>
            </a:r>
          </a:p>
          <a:p>
            <a:pPr lvl="2" eaLnBrk="1" hangingPunct="1"/>
            <a:r>
              <a:rPr lang="en-US" altLang="en-US" sz="2000" dirty="0"/>
              <a:t>Incisions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pPr>
              <a:lnSpc>
                <a:spcPct val="85000"/>
              </a:lnSpc>
            </a:pPr>
            <a:r>
              <a:rPr lang="en-US" altLang="en-US" dirty="0"/>
              <a:t>Reassessment </a:t>
            </a:r>
            <a:r>
              <a:rPr lang="en-US" altLang="en-US" sz="2000" b="0" dirty="0"/>
              <a:t>(1 of 3)</a:t>
            </a:r>
          </a:p>
        </p:txBody>
      </p:sp>
      <p:sp>
        <p:nvSpPr>
          <p:cNvPr id="48131" name="Content Placeholder 2"/>
          <p:cNvSpPr>
            <a:spLocks noGrp="1"/>
          </p:cNvSpPr>
          <p:nvPr>
            <p:ph type="body" idx="1"/>
          </p:nvPr>
        </p:nvSpPr>
        <p:spPr/>
        <p:txBody>
          <a:bodyPr rIns="228600"/>
          <a:lstStyle/>
          <a:p>
            <a:pPr>
              <a:spcBef>
                <a:spcPct val="35000"/>
              </a:spcBef>
            </a:pPr>
            <a:r>
              <a:rPr lang="en-US" altLang="en-US" dirty="0"/>
              <a:t>Repeat the primary assessment.</a:t>
            </a:r>
          </a:p>
          <a:p>
            <a:pPr>
              <a:spcBef>
                <a:spcPct val="35000"/>
              </a:spcBef>
            </a:pPr>
            <a:r>
              <a:rPr lang="en-US" altLang="en-US" dirty="0"/>
              <a:t>Assess the effectiveness of prior treatments.</a:t>
            </a:r>
          </a:p>
          <a:p>
            <a:pPr>
              <a:spcBef>
                <a:spcPct val="35000"/>
              </a:spcBef>
            </a:pPr>
            <a:r>
              <a:rPr lang="en-US" altLang="en-US" dirty="0"/>
              <a:t>Reassess vital signs and the chief complaint.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pPr>
              <a:lnSpc>
                <a:spcPct val="85000"/>
              </a:lnSpc>
            </a:pPr>
            <a:r>
              <a:rPr lang="en-US" altLang="en-US" dirty="0"/>
              <a:t>Reassessment </a:t>
            </a:r>
            <a:r>
              <a:rPr lang="en-US" altLang="en-US" sz="2000" b="0" dirty="0"/>
              <a:t>(2 of 3)</a:t>
            </a:r>
          </a:p>
        </p:txBody>
      </p:sp>
      <p:sp>
        <p:nvSpPr>
          <p:cNvPr id="49155" name="Content Placeholder 2"/>
          <p:cNvSpPr>
            <a:spLocks noGrp="1"/>
          </p:cNvSpPr>
          <p:nvPr>
            <p:ph type="body" idx="1"/>
          </p:nvPr>
        </p:nvSpPr>
        <p:spPr/>
        <p:txBody>
          <a:bodyPr rIns="228600"/>
          <a:lstStyle/>
          <a:p>
            <a:pPr>
              <a:spcBef>
                <a:spcPct val="35000"/>
              </a:spcBef>
            </a:pPr>
            <a:r>
              <a:rPr lang="en-US" altLang="en-US" dirty="0"/>
              <a:t>Recheck patient interventions.</a:t>
            </a:r>
          </a:p>
          <a:p>
            <a:pPr>
              <a:spcBef>
                <a:spcPct val="35000"/>
              </a:spcBef>
            </a:pPr>
            <a:r>
              <a:rPr lang="en-US" altLang="en-US" dirty="0"/>
              <a:t>Reassess bandaging.</a:t>
            </a:r>
          </a:p>
          <a:p>
            <a:pPr>
              <a:spcBef>
                <a:spcPct val="35000"/>
              </a:spcBef>
            </a:pPr>
            <a:r>
              <a:rPr lang="en-US" altLang="en-US" dirty="0"/>
              <a:t>Identify and treat changes in the patient’s condition.</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1026"/>
          <p:cNvSpPr>
            <a:spLocks noGrp="1" noChangeArrowheads="1"/>
          </p:cNvSpPr>
          <p:nvPr>
            <p:ph type="title"/>
          </p:nvPr>
        </p:nvSpPr>
        <p:spPr/>
        <p:txBody>
          <a:bodyPr/>
          <a:lstStyle/>
          <a:p>
            <a:pPr>
              <a:lnSpc>
                <a:spcPct val="85000"/>
              </a:lnSpc>
            </a:pPr>
            <a:r>
              <a:rPr lang="en-US" altLang="en-US" dirty="0"/>
              <a:t>Reassessment </a:t>
            </a:r>
            <a:r>
              <a:rPr lang="en-US" altLang="en-US" sz="2000" b="0" dirty="0"/>
              <a:t>(3 of 3)</a:t>
            </a:r>
          </a:p>
        </p:txBody>
      </p:sp>
      <p:sp>
        <p:nvSpPr>
          <p:cNvPr id="52227" name="Rectangle 1027"/>
          <p:cNvSpPr>
            <a:spLocks noGrp="1" noChangeArrowheads="1"/>
          </p:cNvSpPr>
          <p:nvPr>
            <p:ph type="body" idx="1"/>
          </p:nvPr>
        </p:nvSpPr>
        <p:spPr/>
        <p:txBody>
          <a:bodyPr rIns="228600"/>
          <a:lstStyle/>
          <a:p>
            <a:pPr>
              <a:spcBef>
                <a:spcPct val="35000"/>
              </a:spcBef>
            </a:pPr>
            <a:r>
              <a:rPr lang="en-US" altLang="en-US" dirty="0"/>
              <a:t>Communication and documentation</a:t>
            </a:r>
          </a:p>
          <a:p>
            <a:pPr lvl="1">
              <a:spcBef>
                <a:spcPct val="35000"/>
              </a:spcBef>
            </a:pPr>
            <a:r>
              <a:rPr lang="en-US" altLang="en-US" dirty="0"/>
              <a:t>Description of the MOI</a:t>
            </a:r>
          </a:p>
          <a:p>
            <a:pPr lvl="1">
              <a:spcBef>
                <a:spcPct val="35000"/>
              </a:spcBef>
            </a:pPr>
            <a:r>
              <a:rPr lang="en-US" altLang="en-US" dirty="0"/>
              <a:t>Position in which you found the patient</a:t>
            </a:r>
          </a:p>
          <a:p>
            <a:pPr lvl="1">
              <a:spcBef>
                <a:spcPct val="35000"/>
              </a:spcBef>
            </a:pPr>
            <a:r>
              <a:rPr lang="en-US" altLang="en-US" dirty="0"/>
              <a:t>Amount of blood loss</a:t>
            </a:r>
          </a:p>
          <a:p>
            <a:pPr lvl="1">
              <a:spcBef>
                <a:spcPct val="35000"/>
              </a:spcBef>
            </a:pPr>
            <a:r>
              <a:rPr lang="en-US" altLang="en-US" dirty="0"/>
              <a:t>Location and description of any soft-tissue injuries or other wounds</a:t>
            </a:r>
          </a:p>
          <a:p>
            <a:pPr lvl="1">
              <a:spcBef>
                <a:spcPct val="35000"/>
              </a:spcBef>
            </a:pPr>
            <a:r>
              <a:rPr lang="en-US" altLang="en-US" dirty="0"/>
              <a:t>Size and depth of the injury</a:t>
            </a:r>
          </a:p>
          <a:p>
            <a:pPr lvl="1">
              <a:spcBef>
                <a:spcPct val="35000"/>
              </a:spcBef>
            </a:pPr>
            <a:r>
              <a:rPr lang="en-US" altLang="en-US" dirty="0"/>
              <a:t>How you treated the injuries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pPr>
              <a:lnSpc>
                <a:spcPct val="85000"/>
              </a:lnSpc>
            </a:pPr>
            <a:r>
              <a:rPr lang="en-US" altLang="en-US" dirty="0"/>
              <a:t>Emergency Medical Care for Closed Injuries </a:t>
            </a:r>
            <a:r>
              <a:rPr lang="en-US" altLang="en-US" sz="2000" b="0" dirty="0"/>
              <a:t>(1 of 3)</a:t>
            </a:r>
          </a:p>
        </p:txBody>
      </p:sp>
      <p:sp>
        <p:nvSpPr>
          <p:cNvPr id="53251" name="Content Placeholder 2"/>
          <p:cNvSpPr>
            <a:spLocks noGrp="1"/>
          </p:cNvSpPr>
          <p:nvPr>
            <p:ph type="body" idx="1"/>
          </p:nvPr>
        </p:nvSpPr>
        <p:spPr/>
        <p:txBody>
          <a:bodyPr rIns="228600"/>
          <a:lstStyle/>
          <a:p>
            <a:pPr>
              <a:spcBef>
                <a:spcPct val="35000"/>
              </a:spcBef>
            </a:pPr>
            <a:r>
              <a:rPr lang="en-US" altLang="en-US" dirty="0"/>
              <a:t>No special emergency care for small contusions</a:t>
            </a:r>
          </a:p>
          <a:p>
            <a:pPr>
              <a:spcBef>
                <a:spcPct val="35000"/>
              </a:spcBef>
            </a:pPr>
            <a:r>
              <a:rPr lang="en-US" altLang="en-US" dirty="0"/>
              <a:t>Extensive injuries could lead to hypovolemic shock.</a:t>
            </a:r>
          </a:p>
          <a:p>
            <a:pPr lvl="1">
              <a:spcBef>
                <a:spcPct val="35000"/>
              </a:spcBef>
            </a:pPr>
            <a:r>
              <a:rPr lang="en-US" altLang="en-US" dirty="0"/>
              <a:t>Closely watch any area of injury, no matter how minor.</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pPr>
              <a:lnSpc>
                <a:spcPct val="85000"/>
              </a:lnSpc>
            </a:pPr>
            <a:r>
              <a:rPr lang="en-US" altLang="en-US" dirty="0"/>
              <a:t>Emergency Medical Care for Closed Injuries </a:t>
            </a:r>
            <a:r>
              <a:rPr lang="en-US" altLang="en-US" sz="2000" b="0" dirty="0"/>
              <a:t>(2 of 3)</a:t>
            </a:r>
          </a:p>
        </p:txBody>
      </p:sp>
      <p:sp>
        <p:nvSpPr>
          <p:cNvPr id="54275" name="Content Placeholder 2"/>
          <p:cNvSpPr>
            <a:spLocks noGrp="1"/>
          </p:cNvSpPr>
          <p:nvPr>
            <p:ph type="body" idx="1"/>
          </p:nvPr>
        </p:nvSpPr>
        <p:spPr/>
        <p:txBody>
          <a:bodyPr rIns="228600"/>
          <a:lstStyle/>
          <a:p>
            <a:pPr>
              <a:spcBef>
                <a:spcPct val="35000"/>
              </a:spcBef>
            </a:pPr>
            <a:r>
              <a:rPr lang="en-US" altLang="en-US" dirty="0"/>
              <a:t>Treat closed soft-tissue injury using the RICES mnemonic:</a:t>
            </a:r>
          </a:p>
          <a:p>
            <a:pPr lvl="1">
              <a:spcBef>
                <a:spcPct val="35000"/>
              </a:spcBef>
            </a:pPr>
            <a:r>
              <a:rPr lang="en-US" altLang="en-US" dirty="0"/>
              <a:t>Rest</a:t>
            </a:r>
          </a:p>
          <a:p>
            <a:pPr lvl="1">
              <a:spcBef>
                <a:spcPct val="35000"/>
              </a:spcBef>
            </a:pPr>
            <a:r>
              <a:rPr lang="en-US" altLang="en-US" dirty="0"/>
              <a:t>Ice</a:t>
            </a:r>
          </a:p>
          <a:p>
            <a:pPr lvl="1">
              <a:spcBef>
                <a:spcPct val="35000"/>
              </a:spcBef>
            </a:pPr>
            <a:r>
              <a:rPr lang="en-US" altLang="en-US" dirty="0"/>
              <a:t>Compression</a:t>
            </a:r>
          </a:p>
          <a:p>
            <a:pPr lvl="1">
              <a:spcBef>
                <a:spcPct val="35000"/>
              </a:spcBef>
            </a:pPr>
            <a:r>
              <a:rPr lang="en-US" altLang="en-US" dirty="0"/>
              <a:t>Elevation</a:t>
            </a:r>
          </a:p>
          <a:p>
            <a:pPr lvl="1">
              <a:spcBef>
                <a:spcPct val="35000"/>
              </a:spcBef>
            </a:pPr>
            <a:r>
              <a:rPr lang="en-US" altLang="en-US" dirty="0"/>
              <a:t>Splinting</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1026"/>
          <p:cNvSpPr>
            <a:spLocks noGrp="1" noChangeArrowheads="1"/>
          </p:cNvSpPr>
          <p:nvPr>
            <p:ph type="title"/>
          </p:nvPr>
        </p:nvSpPr>
        <p:spPr/>
        <p:txBody>
          <a:bodyPr/>
          <a:lstStyle/>
          <a:p>
            <a:pPr>
              <a:lnSpc>
                <a:spcPct val="85000"/>
              </a:lnSpc>
            </a:pPr>
            <a:r>
              <a:rPr lang="en-US" altLang="en-US" dirty="0"/>
              <a:t>Emergency Medical Care for Closed Injuries </a:t>
            </a:r>
            <a:r>
              <a:rPr lang="en-US" altLang="en-US" sz="2000" b="0" dirty="0"/>
              <a:t>(3 of 3)</a:t>
            </a:r>
          </a:p>
        </p:txBody>
      </p:sp>
      <p:sp>
        <p:nvSpPr>
          <p:cNvPr id="55299" name="Rectangle 1027"/>
          <p:cNvSpPr>
            <a:spLocks noGrp="1" noChangeArrowheads="1"/>
          </p:cNvSpPr>
          <p:nvPr>
            <p:ph type="body" idx="1"/>
          </p:nvPr>
        </p:nvSpPr>
        <p:spPr/>
        <p:txBody>
          <a:bodyPr rIns="228600"/>
          <a:lstStyle/>
          <a:p>
            <a:pPr>
              <a:spcBef>
                <a:spcPct val="35000"/>
              </a:spcBef>
            </a:pPr>
            <a:r>
              <a:rPr lang="en-US" altLang="en-US" dirty="0"/>
              <a:t>Signs of developing shock</a:t>
            </a:r>
          </a:p>
          <a:p>
            <a:pPr lvl="1">
              <a:spcBef>
                <a:spcPct val="35000"/>
              </a:spcBef>
            </a:pPr>
            <a:r>
              <a:rPr lang="en-US" altLang="en-US" dirty="0"/>
              <a:t>Anxiety or agitation</a:t>
            </a:r>
          </a:p>
          <a:p>
            <a:pPr lvl="1">
              <a:spcBef>
                <a:spcPct val="35000"/>
              </a:spcBef>
            </a:pPr>
            <a:r>
              <a:rPr lang="en-US" altLang="en-US" dirty="0"/>
              <a:t>Changes in mental status</a:t>
            </a:r>
          </a:p>
          <a:p>
            <a:pPr lvl="1">
              <a:spcBef>
                <a:spcPct val="35000"/>
              </a:spcBef>
            </a:pPr>
            <a:r>
              <a:rPr lang="en-US" altLang="en-US" dirty="0"/>
              <a:t>Increased heart rate</a:t>
            </a:r>
          </a:p>
          <a:p>
            <a:pPr lvl="1">
              <a:spcBef>
                <a:spcPct val="35000"/>
              </a:spcBef>
            </a:pPr>
            <a:r>
              <a:rPr lang="en-US" altLang="en-US" dirty="0"/>
              <a:t>Increased respiratory rate</a:t>
            </a:r>
          </a:p>
          <a:p>
            <a:pPr lvl="1">
              <a:spcBef>
                <a:spcPct val="35000"/>
              </a:spcBef>
            </a:pPr>
            <a:r>
              <a:rPr lang="en-US" altLang="en-US" dirty="0"/>
              <a:t>Diaphoresis</a:t>
            </a:r>
          </a:p>
          <a:p>
            <a:pPr lvl="1">
              <a:spcBef>
                <a:spcPct val="35000"/>
              </a:spcBef>
            </a:pPr>
            <a:r>
              <a:rPr lang="en-US" altLang="en-US" dirty="0"/>
              <a:t>Cool or clammy skin</a:t>
            </a:r>
          </a:p>
          <a:p>
            <a:pPr lvl="1">
              <a:spcBef>
                <a:spcPct val="35000"/>
              </a:spcBef>
            </a:pPr>
            <a:r>
              <a:rPr lang="en-US" altLang="en-US" dirty="0"/>
              <a:t>Decreased blood pressure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pPr>
              <a:lnSpc>
                <a:spcPct val="85000"/>
              </a:lnSpc>
            </a:pPr>
            <a:r>
              <a:rPr lang="en-US" altLang="en-US" dirty="0"/>
              <a:t>Emergency Medical Care for Open Injuries </a:t>
            </a:r>
            <a:r>
              <a:rPr lang="en-US" altLang="en-US" sz="2000" b="0" dirty="0"/>
              <a:t>(1 of 11)</a:t>
            </a:r>
          </a:p>
        </p:txBody>
      </p:sp>
      <p:sp>
        <p:nvSpPr>
          <p:cNvPr id="56323" name="Content Placeholder 2"/>
          <p:cNvSpPr>
            <a:spLocks noGrp="1"/>
          </p:cNvSpPr>
          <p:nvPr>
            <p:ph type="body" idx="1"/>
          </p:nvPr>
        </p:nvSpPr>
        <p:spPr/>
        <p:txBody>
          <a:bodyPr rIns="228600"/>
          <a:lstStyle/>
          <a:p>
            <a:pPr>
              <a:spcBef>
                <a:spcPct val="35000"/>
              </a:spcBef>
            </a:pPr>
            <a:r>
              <a:rPr lang="en-US" altLang="en-US" dirty="0"/>
              <a:t>Before caring for the patient, follow standard precautions.</a:t>
            </a:r>
          </a:p>
          <a:p>
            <a:pPr>
              <a:spcBef>
                <a:spcPct val="35000"/>
              </a:spcBef>
            </a:pPr>
            <a:r>
              <a:rPr lang="en-US" altLang="en-US" dirty="0"/>
              <a:t>If life-threatening bleeding is observed, assign a team member to apply direct pressure.</a:t>
            </a:r>
          </a:p>
          <a:p>
            <a:pPr>
              <a:spcBef>
                <a:spcPct val="35000"/>
              </a:spcBef>
            </a:pPr>
            <a:r>
              <a:rPr lang="en-US" altLang="en-US" dirty="0"/>
              <a:t>Cover wounds of the chest, upper abdomen, or upper back with an occlusive dressing.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pPr>
              <a:lnSpc>
                <a:spcPct val="85000"/>
              </a:lnSpc>
            </a:pPr>
            <a:r>
              <a:rPr lang="en-US" altLang="en-US" dirty="0"/>
              <a:t>Emergency Medical Care for Open Injuries </a:t>
            </a:r>
            <a:r>
              <a:rPr lang="en-US" altLang="en-US" sz="2000" b="0" dirty="0"/>
              <a:t>(2 of 11)</a:t>
            </a:r>
          </a:p>
        </p:txBody>
      </p:sp>
      <p:sp>
        <p:nvSpPr>
          <p:cNvPr id="59395" name="Content Placeholder 2"/>
          <p:cNvSpPr>
            <a:spLocks noGrp="1"/>
          </p:cNvSpPr>
          <p:nvPr>
            <p:ph type="body" idx="1"/>
          </p:nvPr>
        </p:nvSpPr>
        <p:spPr/>
        <p:txBody>
          <a:bodyPr rIns="228600"/>
          <a:lstStyle/>
          <a:p>
            <a:pPr>
              <a:spcBef>
                <a:spcPct val="35000"/>
              </a:spcBef>
              <a:defRPr/>
            </a:pPr>
            <a:r>
              <a:rPr lang="en-US" altLang="en-US" dirty="0">
                <a:cs typeface="+mn-cs"/>
              </a:rPr>
              <a:t>Control bleeding using:</a:t>
            </a:r>
          </a:p>
          <a:p>
            <a:pPr lvl="1">
              <a:spcBef>
                <a:spcPct val="35000"/>
              </a:spcBef>
              <a:defRPr/>
            </a:pPr>
            <a:r>
              <a:rPr lang="en-US" altLang="en-US" dirty="0">
                <a:cs typeface="+mn-cs"/>
              </a:rPr>
              <a:t>Direct, even pressure and elevation</a:t>
            </a:r>
          </a:p>
          <a:p>
            <a:pPr lvl="1">
              <a:spcBef>
                <a:spcPct val="35000"/>
              </a:spcBef>
              <a:defRPr/>
            </a:pPr>
            <a:r>
              <a:rPr lang="en-US" altLang="en-US" dirty="0">
                <a:cs typeface="+mn-cs"/>
              </a:rPr>
              <a:t>Pressure dressings and/or splints</a:t>
            </a:r>
          </a:p>
          <a:p>
            <a:pPr lvl="1">
              <a:spcBef>
                <a:spcPct val="35000"/>
              </a:spcBef>
              <a:defRPr/>
            </a:pPr>
            <a:r>
              <a:rPr lang="en-US" altLang="en-US" dirty="0">
                <a:cs typeface="+mn-cs"/>
              </a:rPr>
              <a:t>Tourniquets</a:t>
            </a:r>
          </a:p>
          <a:p>
            <a:pPr marL="0" indent="0">
              <a:spcBef>
                <a:spcPct val="35000"/>
              </a:spcBef>
              <a:buFontTx/>
              <a:buNone/>
              <a:defRPr/>
            </a:pPr>
            <a:endParaRPr lang="en-US" altLang="en-US" dirty="0">
              <a:cs typeface="+mn-c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1026"/>
          <p:cNvSpPr>
            <a:spLocks noGrp="1" noChangeArrowheads="1"/>
          </p:cNvSpPr>
          <p:nvPr>
            <p:ph type="title"/>
          </p:nvPr>
        </p:nvSpPr>
        <p:spPr/>
        <p:txBody>
          <a:bodyPr/>
          <a:lstStyle/>
          <a:p>
            <a:pPr>
              <a:lnSpc>
                <a:spcPct val="85000"/>
              </a:lnSpc>
            </a:pPr>
            <a:r>
              <a:rPr lang="en-US" altLang="en-US" dirty="0"/>
              <a:t>Emergency Medical Care for Open Injuries </a:t>
            </a:r>
            <a:r>
              <a:rPr lang="en-US" altLang="en-US" sz="2000" b="0" dirty="0"/>
              <a:t>(3 of 11)</a:t>
            </a:r>
          </a:p>
        </p:txBody>
      </p:sp>
      <p:sp>
        <p:nvSpPr>
          <p:cNvPr id="58371" name="Rectangle 1027"/>
          <p:cNvSpPr>
            <a:spLocks noGrp="1" noChangeArrowheads="1"/>
          </p:cNvSpPr>
          <p:nvPr>
            <p:ph type="body" idx="1"/>
          </p:nvPr>
        </p:nvSpPr>
        <p:spPr/>
        <p:txBody>
          <a:bodyPr rIns="228600"/>
          <a:lstStyle/>
          <a:p>
            <a:pPr>
              <a:spcBef>
                <a:spcPct val="35000"/>
              </a:spcBef>
            </a:pPr>
            <a:r>
              <a:rPr lang="en-US" altLang="en-US" dirty="0"/>
              <a:t>All open wounds are assumed to be contaminated and present a risk of infection.</a:t>
            </a:r>
          </a:p>
          <a:p>
            <a:pPr>
              <a:spcBef>
                <a:spcPct val="35000"/>
              </a:spcBef>
            </a:pPr>
            <a:r>
              <a:rPr lang="en-US" altLang="en-US" dirty="0"/>
              <a:t>Control bleeding by splinting the extremity, even if there is no fracture.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p:txBody>
          <a:bodyPr/>
          <a:lstStyle/>
          <a:p>
            <a:pPr>
              <a:lnSpc>
                <a:spcPct val="85000"/>
              </a:lnSpc>
            </a:pPr>
            <a:r>
              <a:rPr lang="en-US" altLang="en-US" dirty="0"/>
              <a:t>Emergency Medical Care for Open Injuries </a:t>
            </a:r>
            <a:r>
              <a:rPr lang="en-US" altLang="en-US" sz="2000" b="0" dirty="0"/>
              <a:t>(4 of 11)</a:t>
            </a:r>
          </a:p>
        </p:txBody>
      </p:sp>
      <p:sp>
        <p:nvSpPr>
          <p:cNvPr id="59395" name="Content Placeholder 2"/>
          <p:cNvSpPr>
            <a:spLocks noGrp="1"/>
          </p:cNvSpPr>
          <p:nvPr>
            <p:ph type="body" idx="1"/>
          </p:nvPr>
        </p:nvSpPr>
        <p:spPr>
          <a:xfrm>
            <a:off x="925830" y="1490870"/>
            <a:ext cx="6071870" cy="4699047"/>
          </a:xfrm>
        </p:spPr>
        <p:txBody>
          <a:bodyPr rIns="228600"/>
          <a:lstStyle/>
          <a:p>
            <a:pPr>
              <a:spcBef>
                <a:spcPct val="35000"/>
              </a:spcBef>
            </a:pPr>
            <a:r>
              <a:rPr lang="en-US" altLang="en-US" dirty="0"/>
              <a:t>Abdominal wounds</a:t>
            </a:r>
          </a:p>
          <a:p>
            <a:pPr lvl="1">
              <a:spcBef>
                <a:spcPct val="35000"/>
              </a:spcBef>
            </a:pPr>
            <a:r>
              <a:rPr lang="en-US" altLang="en-US" dirty="0"/>
              <a:t>An open wound in the abdominal cavity may expose internal organs.</a:t>
            </a:r>
          </a:p>
          <a:p>
            <a:pPr lvl="1">
              <a:spcBef>
                <a:spcPct val="35000"/>
              </a:spcBef>
            </a:pPr>
            <a:r>
              <a:rPr lang="en-US" altLang="en-US" dirty="0"/>
              <a:t>In an evisceration, the organs protrude through the wound.</a:t>
            </a:r>
          </a:p>
        </p:txBody>
      </p:sp>
      <p:pic>
        <p:nvPicPr>
          <p:cNvPr id="5122" name="Picture 2" descr="A photo shows a person's intestinal organs coming out through their body.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63892" y="1490870"/>
            <a:ext cx="3710146" cy="314449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7363892" y="4701142"/>
            <a:ext cx="4218508" cy="923330"/>
          </a:xfrm>
          <a:prstGeom prst="rect">
            <a:avLst/>
          </a:prstGeom>
        </p:spPr>
        <p:txBody>
          <a:bodyPr wrap="square">
            <a:spAutoFit/>
          </a:bodyPr>
          <a:lstStyle/>
          <a:p>
            <a:r>
              <a:rPr lang="en-US" b="1" dirty="0"/>
              <a:t>FIGURE 27-12 </a:t>
            </a:r>
            <a:r>
              <a:rPr lang="en-US" dirty="0"/>
              <a:t>An abdominal evisceration is an open wound to the abdomen in which organs protrude through the wound.</a:t>
            </a:r>
          </a:p>
        </p:txBody>
      </p:sp>
      <p:sp>
        <p:nvSpPr>
          <p:cNvPr id="3" name="Rectangle 2"/>
          <p:cNvSpPr/>
          <p:nvPr/>
        </p:nvSpPr>
        <p:spPr>
          <a:xfrm>
            <a:off x="7363892" y="5690253"/>
            <a:ext cx="2654894" cy="246221"/>
          </a:xfrm>
          <a:prstGeom prst="rect">
            <a:avLst/>
          </a:prstGeom>
        </p:spPr>
        <p:txBody>
          <a:bodyPr wrap="none">
            <a:spAutoFit/>
          </a:bodyPr>
          <a:lstStyle/>
          <a:p>
            <a:r>
              <a:rPr lang="en-US" sz="1000" dirty="0">
                <a:latin typeface="Arial" panose="020B0604020202020204" pitchFamily="34" charset="0"/>
                <a:cs typeface="Arial" panose="020B0604020202020204" pitchFamily="34" charset="0"/>
              </a:rPr>
              <a:t>© Dr. M. A. </a:t>
            </a:r>
            <a:r>
              <a:rPr lang="en-US" sz="1000" dirty="0" err="1">
                <a:latin typeface="Arial" panose="020B0604020202020204" pitchFamily="34" charset="0"/>
                <a:cs typeface="Arial" panose="020B0604020202020204" pitchFamily="34" charset="0"/>
              </a:rPr>
              <a:t>Ansary</a:t>
            </a:r>
            <a:r>
              <a:rPr lang="en-US" sz="1000" dirty="0">
                <a:latin typeface="Arial" panose="020B0604020202020204" pitchFamily="34" charset="0"/>
                <a:cs typeface="Arial" panose="020B0604020202020204" pitchFamily="34" charset="0"/>
              </a:rPr>
              <a:t>/Photo Researchers, Inc.</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a:lnSpc>
                <a:spcPct val="85000"/>
              </a:lnSpc>
            </a:pPr>
            <a:r>
              <a:rPr lang="en-US" altLang="en-US" dirty="0"/>
              <a:t>National EMS Education Standard Competencies </a:t>
            </a:r>
            <a:r>
              <a:rPr lang="en-US" altLang="en-US" sz="2000" b="0" dirty="0"/>
              <a:t>(4 of 4)</a:t>
            </a:r>
          </a:p>
        </p:txBody>
      </p:sp>
      <p:sp>
        <p:nvSpPr>
          <p:cNvPr id="6147" name="Rectangle 3"/>
          <p:cNvSpPr>
            <a:spLocks noGrp="1" noChangeArrowheads="1"/>
          </p:cNvSpPr>
          <p:nvPr>
            <p:ph type="body" idx="1"/>
          </p:nvPr>
        </p:nvSpPr>
        <p:spPr/>
        <p:txBody>
          <a:bodyPr rIns="228600"/>
          <a:lstStyle/>
          <a:p>
            <a:pPr>
              <a:spcBef>
                <a:spcPct val="35000"/>
              </a:spcBef>
            </a:pPr>
            <a:r>
              <a:rPr lang="en-US" altLang="en-US" dirty="0"/>
              <a:t>Pathophysiology, assessment, and management (cont’d)</a:t>
            </a:r>
          </a:p>
          <a:p>
            <a:pPr lvl="1">
              <a:spcBef>
                <a:spcPct val="35000"/>
              </a:spcBef>
            </a:pPr>
            <a:r>
              <a:rPr lang="en-US" altLang="en-US" dirty="0"/>
              <a:t>Burns</a:t>
            </a:r>
          </a:p>
          <a:p>
            <a:pPr lvl="2"/>
            <a:r>
              <a:rPr lang="en-US" altLang="en-US" sz="2000" dirty="0"/>
              <a:t>Electrical</a:t>
            </a:r>
          </a:p>
          <a:p>
            <a:pPr lvl="2"/>
            <a:r>
              <a:rPr lang="en-US" altLang="en-US" sz="2000" dirty="0"/>
              <a:t>Chemical</a:t>
            </a:r>
          </a:p>
          <a:p>
            <a:pPr lvl="2"/>
            <a:r>
              <a:rPr lang="en-US" altLang="en-US" sz="2000" dirty="0"/>
              <a:t>Thermal</a:t>
            </a:r>
          </a:p>
          <a:p>
            <a:pPr lvl="2"/>
            <a:r>
              <a:rPr lang="en-US" altLang="en-US" sz="2000" dirty="0"/>
              <a:t>Radiation</a:t>
            </a:r>
          </a:p>
          <a:p>
            <a:pPr lvl="1">
              <a:spcBef>
                <a:spcPct val="35000"/>
              </a:spcBef>
            </a:pPr>
            <a:r>
              <a:rPr lang="en-US" altLang="en-US" dirty="0"/>
              <a:t>Crush syndrome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1026"/>
          <p:cNvSpPr>
            <a:spLocks noGrp="1" noChangeArrowheads="1"/>
          </p:cNvSpPr>
          <p:nvPr>
            <p:ph type="title"/>
          </p:nvPr>
        </p:nvSpPr>
        <p:spPr/>
        <p:txBody>
          <a:bodyPr/>
          <a:lstStyle/>
          <a:p>
            <a:pPr>
              <a:lnSpc>
                <a:spcPct val="85000"/>
              </a:lnSpc>
            </a:pPr>
            <a:r>
              <a:rPr lang="en-US" altLang="en-US" dirty="0"/>
              <a:t>Emergency Medical Care for Open Injuries </a:t>
            </a:r>
            <a:r>
              <a:rPr lang="en-US" altLang="en-US" sz="2000" b="0" dirty="0"/>
              <a:t>(5 of 11)</a:t>
            </a:r>
          </a:p>
        </p:txBody>
      </p:sp>
      <p:sp>
        <p:nvSpPr>
          <p:cNvPr id="60419" name="Rectangle 1027"/>
          <p:cNvSpPr>
            <a:spLocks noGrp="1" noChangeArrowheads="1"/>
          </p:cNvSpPr>
          <p:nvPr>
            <p:ph type="body" idx="1"/>
          </p:nvPr>
        </p:nvSpPr>
        <p:spPr/>
        <p:txBody>
          <a:bodyPr rIns="228600"/>
          <a:lstStyle/>
          <a:p>
            <a:pPr>
              <a:spcBef>
                <a:spcPct val="35000"/>
              </a:spcBef>
            </a:pPr>
            <a:r>
              <a:rPr lang="en-US" altLang="en-US" dirty="0"/>
              <a:t>Abdominal wounds (cont’d)</a:t>
            </a:r>
          </a:p>
          <a:p>
            <a:pPr lvl="1">
              <a:spcBef>
                <a:spcPct val="35000"/>
              </a:spcBef>
            </a:pPr>
            <a:r>
              <a:rPr lang="en-US" altLang="en-US" dirty="0"/>
              <a:t>Cover the wound with sterile gauze.</a:t>
            </a:r>
          </a:p>
          <a:p>
            <a:pPr lvl="1">
              <a:spcBef>
                <a:spcPct val="35000"/>
              </a:spcBef>
            </a:pPr>
            <a:r>
              <a:rPr lang="en-US" altLang="en-US" dirty="0"/>
              <a:t>Secure the gauze with an occlusive dressing.</a:t>
            </a:r>
          </a:p>
          <a:p>
            <a:pPr lvl="1">
              <a:spcBef>
                <a:spcPct val="35000"/>
              </a:spcBef>
            </a:pPr>
            <a:r>
              <a:rPr lang="en-US" altLang="en-US" dirty="0"/>
              <a:t>Keep the organs moist and warm.</a:t>
            </a:r>
          </a:p>
        </p:txBody>
      </p:sp>
      <p:pic>
        <p:nvPicPr>
          <p:cNvPr id="6146" name="Picture 2" descr="A: A patient is lying unconscious on the floor, bleeding from his abdomen. A pair of gloved hands is applying pressure on the wound with a gauze. B: A square occlusive dressing is placed on top of the wound with tapes on all four sides.&#10;" title="Two illustrations, A and B, show the steps in attending to an eviscer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59600" y="1388109"/>
            <a:ext cx="3035300" cy="331628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6959600" y="4767897"/>
            <a:ext cx="4352834" cy="1477328"/>
          </a:xfrm>
          <a:prstGeom prst="rect">
            <a:avLst/>
          </a:prstGeom>
        </p:spPr>
        <p:txBody>
          <a:bodyPr wrap="square">
            <a:spAutoFit/>
          </a:bodyPr>
          <a:lstStyle/>
          <a:p>
            <a:r>
              <a:rPr lang="en-US" b="1" dirty="0"/>
              <a:t>FIGURE 27-13 A. </a:t>
            </a:r>
            <a:r>
              <a:rPr lang="en-US" dirty="0"/>
              <a:t>Cover exposed organs with sterile gauze compresses moistened with sterile saline solution. </a:t>
            </a:r>
            <a:r>
              <a:rPr lang="en-US" b="1" dirty="0"/>
              <a:t>B. </a:t>
            </a:r>
            <a:r>
              <a:rPr lang="en-US" dirty="0"/>
              <a:t>Place an occlusive dressing over the compresses and secure it in place by taping all four sides.</a:t>
            </a:r>
          </a:p>
        </p:txBody>
      </p:sp>
      <p:sp>
        <p:nvSpPr>
          <p:cNvPr id="6" name="Rectangle 5"/>
          <p:cNvSpPr/>
          <p:nvPr/>
        </p:nvSpPr>
        <p:spPr>
          <a:xfrm>
            <a:off x="6953794" y="6207425"/>
            <a:ext cx="1779654" cy="246221"/>
          </a:xfrm>
          <a:prstGeom prst="rect">
            <a:avLst/>
          </a:prstGeom>
        </p:spPr>
        <p:txBody>
          <a:bodyPr wrap="none">
            <a:spAutoFit/>
          </a:bodyPr>
          <a:lstStyle/>
          <a:p>
            <a:r>
              <a:rPr lang="en-US" sz="1000" dirty="0">
                <a:latin typeface="Arial" panose="020B0604020202020204" pitchFamily="34" charset="0"/>
                <a:cs typeface="Arial" panose="020B0604020202020204" pitchFamily="34" charset="0"/>
              </a:rPr>
              <a:t>© Jones &amp; Bartlett Learning.</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pPr>
              <a:lnSpc>
                <a:spcPct val="85000"/>
              </a:lnSpc>
            </a:pPr>
            <a:r>
              <a:rPr lang="en-US" altLang="en-US" dirty="0"/>
              <a:t>Emergency Medical Care for Open Injuries </a:t>
            </a:r>
            <a:r>
              <a:rPr lang="en-US" altLang="en-US" sz="2000" b="0" dirty="0"/>
              <a:t>(6 of 11)</a:t>
            </a:r>
          </a:p>
        </p:txBody>
      </p:sp>
      <p:sp>
        <p:nvSpPr>
          <p:cNvPr id="61443" name="Content Placeholder 2"/>
          <p:cNvSpPr>
            <a:spLocks noGrp="1"/>
          </p:cNvSpPr>
          <p:nvPr>
            <p:ph type="body" idx="1"/>
          </p:nvPr>
        </p:nvSpPr>
        <p:spPr/>
        <p:txBody>
          <a:bodyPr rIns="228600"/>
          <a:lstStyle/>
          <a:p>
            <a:pPr>
              <a:spcBef>
                <a:spcPct val="35000"/>
              </a:spcBef>
            </a:pPr>
            <a:r>
              <a:rPr lang="en-US" altLang="en-US" dirty="0"/>
              <a:t>Impaled objects</a:t>
            </a:r>
          </a:p>
          <a:p>
            <a:pPr lvl="1">
              <a:spcBef>
                <a:spcPct val="35000"/>
              </a:spcBef>
            </a:pPr>
            <a:r>
              <a:rPr lang="en-US" altLang="en-US" dirty="0"/>
              <a:t>Remove an impaled object only when:</a:t>
            </a:r>
          </a:p>
          <a:p>
            <a:pPr lvl="2"/>
            <a:r>
              <a:rPr lang="en-US" altLang="en-US" sz="2000" dirty="0"/>
              <a:t>The object is in the cheek or mouth and obstructs the airway.</a:t>
            </a:r>
          </a:p>
          <a:p>
            <a:pPr lvl="2"/>
            <a:r>
              <a:rPr lang="en-US" altLang="en-US" sz="2000" dirty="0"/>
              <a:t>The object is in the chest and interferes with CPR.</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pPr>
              <a:lnSpc>
                <a:spcPct val="85000"/>
              </a:lnSpc>
            </a:pPr>
            <a:r>
              <a:rPr lang="en-US" altLang="en-US" dirty="0"/>
              <a:t>Emergency Medical Care for Open Injuries </a:t>
            </a:r>
            <a:r>
              <a:rPr lang="en-US" altLang="en-US" sz="2000" b="0" dirty="0"/>
              <a:t>(7 of 11)</a:t>
            </a:r>
          </a:p>
        </p:txBody>
      </p:sp>
      <p:sp>
        <p:nvSpPr>
          <p:cNvPr id="62467" name="Content Placeholder 2"/>
          <p:cNvSpPr>
            <a:spLocks noGrp="1"/>
          </p:cNvSpPr>
          <p:nvPr>
            <p:ph type="body" idx="1"/>
          </p:nvPr>
        </p:nvSpPr>
        <p:spPr/>
        <p:txBody>
          <a:bodyPr rIns="228600"/>
          <a:lstStyle/>
          <a:p>
            <a:pPr>
              <a:spcBef>
                <a:spcPct val="35000"/>
              </a:spcBef>
            </a:pPr>
            <a:r>
              <a:rPr lang="en-US" altLang="en-US" dirty="0"/>
              <a:t>Neck injuries</a:t>
            </a:r>
          </a:p>
          <a:p>
            <a:pPr lvl="1">
              <a:spcBef>
                <a:spcPct val="35000"/>
              </a:spcBef>
            </a:pPr>
            <a:r>
              <a:rPr lang="en-US" altLang="en-US" dirty="0"/>
              <a:t>Open neck injuries can be life threatening.</a:t>
            </a:r>
          </a:p>
          <a:p>
            <a:pPr lvl="1">
              <a:spcBef>
                <a:spcPct val="35000"/>
              </a:spcBef>
            </a:pPr>
            <a:r>
              <a:rPr lang="en-US" altLang="en-US" dirty="0"/>
              <a:t>Open veins may suck in air and cause cardiac arrest.</a:t>
            </a:r>
          </a:p>
          <a:p>
            <a:pPr lvl="1">
              <a:spcBef>
                <a:spcPct val="35000"/>
              </a:spcBef>
            </a:pPr>
            <a:r>
              <a:rPr lang="en-US" altLang="en-US" dirty="0"/>
              <a:t>Cover the wound with an occlusive dressing.</a:t>
            </a:r>
          </a:p>
          <a:p>
            <a:pPr lvl="1">
              <a:spcBef>
                <a:spcPct val="35000"/>
              </a:spcBef>
            </a:pPr>
            <a:r>
              <a:rPr lang="en-US" altLang="en-US" dirty="0"/>
              <a:t>Apply manual pressure but do not compress both carotid arteries at the same time.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pPr>
              <a:lnSpc>
                <a:spcPct val="85000"/>
              </a:lnSpc>
            </a:pPr>
            <a:r>
              <a:rPr lang="en-US" altLang="en-US" dirty="0"/>
              <a:t>Emergency Medical Care for Open Injuries </a:t>
            </a:r>
            <a:r>
              <a:rPr lang="en-US" altLang="en-US" sz="2000" b="0" dirty="0"/>
              <a:t>(8 of 11)</a:t>
            </a:r>
          </a:p>
        </p:txBody>
      </p:sp>
      <p:sp>
        <p:nvSpPr>
          <p:cNvPr id="63491" name="Content Placeholder 2"/>
          <p:cNvSpPr>
            <a:spLocks noGrp="1"/>
          </p:cNvSpPr>
          <p:nvPr>
            <p:ph type="body" idx="1"/>
          </p:nvPr>
        </p:nvSpPr>
        <p:spPr/>
        <p:txBody>
          <a:bodyPr rIns="228600"/>
          <a:lstStyle/>
          <a:p>
            <a:pPr>
              <a:spcBef>
                <a:spcPct val="35000"/>
              </a:spcBef>
            </a:pPr>
            <a:r>
              <a:rPr lang="en-US" altLang="en-US" dirty="0"/>
              <a:t>Small-animal bites</a:t>
            </a:r>
          </a:p>
          <a:p>
            <a:pPr lvl="1">
              <a:spcBef>
                <a:spcPct val="35000"/>
              </a:spcBef>
            </a:pPr>
            <a:r>
              <a:rPr lang="en-US" altLang="en-US" dirty="0"/>
              <a:t>A small animal’s mouth is heavily contaminated with virulent bacteria.</a:t>
            </a:r>
          </a:p>
          <a:p>
            <a:pPr lvl="1">
              <a:spcBef>
                <a:spcPct val="35000"/>
              </a:spcBef>
            </a:pPr>
            <a:r>
              <a:rPr lang="en-US" altLang="en-US" dirty="0"/>
              <a:t>Wounds may require:</a:t>
            </a:r>
          </a:p>
          <a:p>
            <a:pPr lvl="2">
              <a:spcBef>
                <a:spcPct val="35000"/>
              </a:spcBef>
            </a:pPr>
            <a:r>
              <a:rPr lang="en-US" altLang="en-US" dirty="0"/>
              <a:t>Debridement</a:t>
            </a:r>
          </a:p>
          <a:p>
            <a:pPr lvl="2"/>
            <a:r>
              <a:rPr lang="en-US" altLang="en-US" sz="2000" dirty="0"/>
              <a:t>Antibiotics</a:t>
            </a:r>
          </a:p>
          <a:p>
            <a:pPr lvl="2"/>
            <a:r>
              <a:rPr lang="en-US" altLang="en-US" sz="2000" dirty="0"/>
              <a:t>Tetanus prophylaxis</a:t>
            </a:r>
          </a:p>
          <a:p>
            <a:pPr lvl="2"/>
            <a:r>
              <a:rPr lang="en-US" altLang="en-US" sz="2000" dirty="0"/>
              <a:t>Surgical repair</a:t>
            </a:r>
          </a:p>
          <a:p>
            <a:pPr lvl="1">
              <a:spcBef>
                <a:spcPct val="35000"/>
              </a:spcBef>
            </a:pPr>
            <a:r>
              <a:rPr lang="en-US" altLang="en-US" dirty="0"/>
              <a:t>Bites should be evaluated by a physician.</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1026"/>
          <p:cNvSpPr>
            <a:spLocks noGrp="1" noChangeArrowheads="1"/>
          </p:cNvSpPr>
          <p:nvPr>
            <p:ph type="title"/>
          </p:nvPr>
        </p:nvSpPr>
        <p:spPr/>
        <p:txBody>
          <a:bodyPr/>
          <a:lstStyle/>
          <a:p>
            <a:pPr>
              <a:lnSpc>
                <a:spcPct val="85000"/>
              </a:lnSpc>
            </a:pPr>
            <a:r>
              <a:rPr lang="en-US" altLang="en-US" dirty="0"/>
              <a:t>Emergency Medical Care for Open Injuries </a:t>
            </a:r>
            <a:r>
              <a:rPr lang="en-US" altLang="en-US" sz="2000" b="0" dirty="0"/>
              <a:t>(9 of 11)</a:t>
            </a:r>
          </a:p>
        </p:txBody>
      </p:sp>
      <p:sp>
        <p:nvSpPr>
          <p:cNvPr id="64515" name="Rectangle 1027"/>
          <p:cNvSpPr>
            <a:spLocks noGrp="1" noChangeArrowheads="1"/>
          </p:cNvSpPr>
          <p:nvPr>
            <p:ph type="body" idx="1"/>
          </p:nvPr>
        </p:nvSpPr>
        <p:spPr/>
        <p:txBody>
          <a:bodyPr rIns="228600"/>
          <a:lstStyle/>
          <a:p>
            <a:pPr>
              <a:spcBef>
                <a:spcPct val="35000"/>
              </a:spcBef>
            </a:pPr>
            <a:r>
              <a:rPr lang="en-US" altLang="en-US" dirty="0"/>
              <a:t>A major concern is the spread of rabies.</a:t>
            </a:r>
          </a:p>
          <a:p>
            <a:pPr lvl="1">
              <a:spcBef>
                <a:spcPct val="35000"/>
              </a:spcBef>
            </a:pPr>
            <a:r>
              <a:rPr lang="en-US" altLang="en-US" dirty="0"/>
              <a:t>Acute, potentially fatal viral infection of the central nervous system</a:t>
            </a:r>
          </a:p>
          <a:p>
            <a:pPr lvl="1">
              <a:spcBef>
                <a:spcPct val="35000"/>
              </a:spcBef>
            </a:pPr>
            <a:r>
              <a:rPr lang="en-US" altLang="en-US" dirty="0"/>
              <a:t>Can affect all warm-blooded animals</a:t>
            </a:r>
          </a:p>
          <a:p>
            <a:pPr lvl="1">
              <a:spcBef>
                <a:spcPct val="35000"/>
              </a:spcBef>
            </a:pPr>
            <a:r>
              <a:rPr lang="en-US" altLang="en-US" dirty="0"/>
              <a:t>Transmitted through biting or licking an open wound</a:t>
            </a:r>
          </a:p>
          <a:p>
            <a:pPr lvl="1">
              <a:spcBef>
                <a:spcPct val="35000"/>
              </a:spcBef>
            </a:pPr>
            <a:r>
              <a:rPr lang="en-US" altLang="en-US" dirty="0"/>
              <a:t>Prevented only by a series of special vaccine injections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pPr>
              <a:lnSpc>
                <a:spcPct val="85000"/>
              </a:lnSpc>
            </a:pPr>
            <a:r>
              <a:rPr lang="en-US" altLang="en-US" dirty="0"/>
              <a:t>Emergency Medical Care for Open Injuries </a:t>
            </a:r>
            <a:r>
              <a:rPr lang="en-US" altLang="en-US" sz="2000" b="0" dirty="0"/>
              <a:t>(10 of 11)</a:t>
            </a:r>
          </a:p>
        </p:txBody>
      </p:sp>
      <p:sp>
        <p:nvSpPr>
          <p:cNvPr id="65539" name="Rectangle 3"/>
          <p:cNvSpPr>
            <a:spLocks noGrp="1" noChangeArrowheads="1"/>
          </p:cNvSpPr>
          <p:nvPr>
            <p:ph type="body" idx="1"/>
          </p:nvPr>
        </p:nvSpPr>
        <p:spPr/>
        <p:txBody>
          <a:bodyPr rIns="228600"/>
          <a:lstStyle/>
          <a:p>
            <a:pPr>
              <a:spcBef>
                <a:spcPct val="35000"/>
              </a:spcBef>
            </a:pPr>
            <a:r>
              <a:rPr lang="en-US" altLang="en-US" dirty="0"/>
              <a:t>Human bites</a:t>
            </a:r>
          </a:p>
          <a:p>
            <a:pPr lvl="1">
              <a:spcBef>
                <a:spcPct val="35000"/>
              </a:spcBef>
            </a:pPr>
            <a:r>
              <a:rPr lang="en-US" altLang="en-US" dirty="0"/>
              <a:t>The human mouth contains an exceptionally wide range of bacteria and viruses.</a:t>
            </a:r>
          </a:p>
          <a:p>
            <a:pPr lvl="1">
              <a:spcBef>
                <a:spcPct val="35000"/>
              </a:spcBef>
            </a:pPr>
            <a:r>
              <a:rPr lang="en-US" altLang="en-US" dirty="0"/>
              <a:t>Regard any human bite that has penetrated the skin as a very serious injury.</a:t>
            </a:r>
          </a:p>
          <a:p>
            <a:pPr lvl="1">
              <a:spcBef>
                <a:spcPct val="35000"/>
              </a:spcBef>
            </a:pPr>
            <a:r>
              <a:rPr lang="en-US" altLang="en-US" dirty="0"/>
              <a:t>Can result in a serious, spreading infection</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a:lnSpc>
                <a:spcPct val="85000"/>
              </a:lnSpc>
            </a:pPr>
            <a:r>
              <a:rPr lang="en-US" altLang="en-US" dirty="0"/>
              <a:t>Emergency Medical Care for Open Injuries </a:t>
            </a:r>
            <a:r>
              <a:rPr lang="en-US" altLang="en-US" sz="2000" b="0" dirty="0"/>
              <a:t>(11 of 11)</a:t>
            </a:r>
          </a:p>
        </p:txBody>
      </p:sp>
      <p:sp>
        <p:nvSpPr>
          <p:cNvPr id="66563" name="Rectangle 3"/>
          <p:cNvSpPr>
            <a:spLocks noGrp="1" noChangeArrowheads="1"/>
          </p:cNvSpPr>
          <p:nvPr>
            <p:ph type="body" idx="1"/>
          </p:nvPr>
        </p:nvSpPr>
        <p:spPr>
          <a:xfrm>
            <a:off x="6197600" y="1447800"/>
            <a:ext cx="5080000" cy="4800600"/>
          </a:xfrm>
        </p:spPr>
        <p:txBody>
          <a:bodyPr rIns="228600"/>
          <a:lstStyle/>
          <a:p>
            <a:pPr>
              <a:spcBef>
                <a:spcPct val="35000"/>
              </a:spcBef>
            </a:pPr>
            <a:r>
              <a:rPr lang="en-US" altLang="en-US" dirty="0"/>
              <a:t>Emergency treatment</a:t>
            </a:r>
          </a:p>
          <a:p>
            <a:pPr lvl="1">
              <a:spcBef>
                <a:spcPct val="35000"/>
              </a:spcBef>
            </a:pPr>
            <a:r>
              <a:rPr lang="en-US" altLang="en-US" dirty="0"/>
              <a:t>Apply a dry, sterile dressing.</a:t>
            </a:r>
          </a:p>
          <a:p>
            <a:pPr lvl="1">
              <a:spcBef>
                <a:spcPct val="35000"/>
              </a:spcBef>
            </a:pPr>
            <a:r>
              <a:rPr lang="en-US" altLang="en-US" dirty="0"/>
              <a:t>Promptly immobilize the area with a splint or bandage.</a:t>
            </a:r>
          </a:p>
          <a:p>
            <a:pPr lvl="1">
              <a:spcBef>
                <a:spcPct val="35000"/>
              </a:spcBef>
            </a:pPr>
            <a:r>
              <a:rPr lang="en-US" altLang="en-US" dirty="0"/>
              <a:t>Provide transport to the ED.</a:t>
            </a:r>
          </a:p>
        </p:txBody>
      </p:sp>
      <p:pic>
        <p:nvPicPr>
          <p:cNvPr id="7170" name="Picture 2" descr="A photo shows a swollen wound on the backside of a hand.&#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3288" y="1508125"/>
            <a:ext cx="4684712" cy="323262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903288" y="4726164"/>
            <a:ext cx="4926012" cy="923330"/>
          </a:xfrm>
          <a:prstGeom prst="rect">
            <a:avLst/>
          </a:prstGeom>
        </p:spPr>
        <p:txBody>
          <a:bodyPr wrap="square">
            <a:spAutoFit/>
          </a:bodyPr>
          <a:lstStyle/>
          <a:p>
            <a:r>
              <a:rPr lang="en-US" b="1" dirty="0"/>
              <a:t>FIGURE 27-17 </a:t>
            </a:r>
            <a:r>
              <a:rPr lang="en-US" dirty="0"/>
              <a:t>Human bites can result in a serious,</a:t>
            </a:r>
          </a:p>
          <a:p>
            <a:r>
              <a:rPr lang="en-US" dirty="0"/>
              <a:t>spreading infection. Thus, patients must be evaluated at the hospital.</a:t>
            </a:r>
          </a:p>
        </p:txBody>
      </p:sp>
      <p:sp>
        <p:nvSpPr>
          <p:cNvPr id="3" name="Rectangle 2"/>
          <p:cNvSpPr/>
          <p:nvPr/>
        </p:nvSpPr>
        <p:spPr>
          <a:xfrm>
            <a:off x="903288" y="5649494"/>
            <a:ext cx="2908168" cy="246221"/>
          </a:xfrm>
          <a:prstGeom prst="rect">
            <a:avLst/>
          </a:prstGeom>
        </p:spPr>
        <p:txBody>
          <a:bodyPr wrap="none">
            <a:spAutoFit/>
          </a:bodyPr>
          <a:lstStyle/>
          <a:p>
            <a:r>
              <a:rPr lang="en-US" sz="1000" dirty="0">
                <a:latin typeface="Arial" panose="020B0604020202020204" pitchFamily="34" charset="0"/>
                <a:cs typeface="Arial" panose="020B0604020202020204" pitchFamily="34" charset="0"/>
              </a:rPr>
              <a:t>© American Academy of </a:t>
            </a:r>
            <a:r>
              <a:rPr lang="en-US" sz="1000" dirty="0" err="1">
                <a:latin typeface="Arial" panose="020B0604020202020204" pitchFamily="34" charset="0"/>
                <a:cs typeface="Arial" panose="020B0604020202020204" pitchFamily="34" charset="0"/>
              </a:rPr>
              <a:t>Orthopaedic</a:t>
            </a:r>
            <a:r>
              <a:rPr lang="en-US" sz="1000" dirty="0">
                <a:latin typeface="Arial" panose="020B0604020202020204" pitchFamily="34" charset="0"/>
                <a:cs typeface="Arial" panose="020B0604020202020204" pitchFamily="34" charset="0"/>
              </a:rPr>
              <a:t> Surgeons.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p:txBody>
          <a:bodyPr/>
          <a:lstStyle/>
          <a:p>
            <a:pPr>
              <a:lnSpc>
                <a:spcPct val="85000"/>
              </a:lnSpc>
            </a:pPr>
            <a:r>
              <a:rPr lang="en-US" altLang="en-US" dirty="0"/>
              <a:t>Burns </a:t>
            </a:r>
            <a:r>
              <a:rPr lang="en-US" altLang="en-US" sz="2000" b="0" dirty="0"/>
              <a:t>(1 of 2)</a:t>
            </a:r>
          </a:p>
        </p:txBody>
      </p:sp>
      <p:sp>
        <p:nvSpPr>
          <p:cNvPr id="67587" name="Content Placeholder 2"/>
          <p:cNvSpPr>
            <a:spLocks noGrp="1"/>
          </p:cNvSpPr>
          <p:nvPr>
            <p:ph type="body" idx="1"/>
          </p:nvPr>
        </p:nvSpPr>
        <p:spPr/>
        <p:txBody>
          <a:bodyPr rIns="228600"/>
          <a:lstStyle/>
          <a:p>
            <a:pPr>
              <a:spcBef>
                <a:spcPct val="35000"/>
              </a:spcBef>
            </a:pPr>
            <a:r>
              <a:rPr lang="en-US" altLang="en-US" dirty="0"/>
              <a:t>Among the most serious and painful of all injuries</a:t>
            </a:r>
          </a:p>
          <a:p>
            <a:pPr>
              <a:spcBef>
                <a:spcPct val="35000"/>
              </a:spcBef>
            </a:pPr>
            <a:r>
              <a:rPr lang="en-US" altLang="en-US" dirty="0"/>
              <a:t>A burn occurs when the body receives more radiant energy than it can absorb.</a:t>
            </a:r>
          </a:p>
          <a:p>
            <a:pPr>
              <a:spcBef>
                <a:spcPct val="35000"/>
              </a:spcBef>
            </a:pPr>
            <a:r>
              <a:rPr lang="en-US" altLang="en-US" dirty="0"/>
              <a:t>Sources of this energy may include heat, toxic chemicals, and electricity.</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pPr>
              <a:lnSpc>
                <a:spcPct val="85000"/>
              </a:lnSpc>
            </a:pPr>
            <a:r>
              <a:rPr lang="en-US" altLang="en-US" dirty="0"/>
              <a:t>Burns </a:t>
            </a:r>
            <a:r>
              <a:rPr lang="en-US" altLang="en-US" sz="2000" b="0" dirty="0"/>
              <a:t>(2 of 2)</a:t>
            </a:r>
          </a:p>
        </p:txBody>
      </p:sp>
      <p:sp>
        <p:nvSpPr>
          <p:cNvPr id="68611" name="Rectangle 3"/>
          <p:cNvSpPr>
            <a:spLocks noGrp="1" noChangeArrowheads="1"/>
          </p:cNvSpPr>
          <p:nvPr>
            <p:ph type="body" idx="1"/>
          </p:nvPr>
        </p:nvSpPr>
        <p:spPr/>
        <p:txBody>
          <a:bodyPr rIns="228600"/>
          <a:lstStyle/>
          <a:p>
            <a:pPr>
              <a:spcBef>
                <a:spcPct val="35000"/>
              </a:spcBef>
            </a:pPr>
            <a:r>
              <a:rPr lang="en-US" altLang="en-US" dirty="0"/>
              <a:t>Always perform a complete assessment to determine whether other serious injuries are present.</a:t>
            </a:r>
          </a:p>
          <a:p>
            <a:pPr>
              <a:spcBef>
                <a:spcPct val="35000"/>
              </a:spcBef>
            </a:pPr>
            <a:r>
              <a:rPr lang="en-US" altLang="en-US" dirty="0"/>
              <a:t>Children, older patients, and patients with chronic illnesses are more likely to experience shock from burn injuries.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p:txBody>
          <a:bodyPr/>
          <a:lstStyle/>
          <a:p>
            <a:pPr>
              <a:lnSpc>
                <a:spcPct val="85000"/>
              </a:lnSpc>
            </a:pPr>
            <a:r>
              <a:rPr lang="en-US" altLang="en-US" dirty="0"/>
              <a:t>Pathophysiology of Burns </a:t>
            </a:r>
            <a:r>
              <a:rPr lang="en-US" altLang="en-US" sz="2000" b="0" dirty="0"/>
              <a:t>(1 of 3)</a:t>
            </a:r>
          </a:p>
        </p:txBody>
      </p:sp>
      <p:sp>
        <p:nvSpPr>
          <p:cNvPr id="69635" name="Content Placeholder 2"/>
          <p:cNvSpPr>
            <a:spLocks noGrp="1"/>
          </p:cNvSpPr>
          <p:nvPr>
            <p:ph type="body" idx="1"/>
          </p:nvPr>
        </p:nvSpPr>
        <p:spPr/>
        <p:txBody>
          <a:bodyPr rIns="228600"/>
          <a:lstStyle/>
          <a:p>
            <a:pPr>
              <a:spcBef>
                <a:spcPct val="35000"/>
              </a:spcBef>
            </a:pPr>
            <a:r>
              <a:rPr lang="en-US" altLang="en-US" dirty="0"/>
              <a:t>Pathophysiology </a:t>
            </a:r>
          </a:p>
          <a:p>
            <a:pPr lvl="1">
              <a:spcBef>
                <a:spcPct val="35000"/>
              </a:spcBef>
            </a:pPr>
            <a:r>
              <a:rPr lang="en-US" altLang="en-US" dirty="0"/>
              <a:t>Burns are soft-tissue injuries that are created by the transfer of radiation, thermal, or electrical energy.</a:t>
            </a:r>
          </a:p>
          <a:p>
            <a:pPr lvl="1">
              <a:spcBef>
                <a:spcPct val="35000"/>
              </a:spcBef>
            </a:pPr>
            <a:r>
              <a:rPr lang="en-US" altLang="en-US" dirty="0"/>
              <a:t>Thermal burns occur when the skin is exposed to temperatures higher than 111ºF.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a:lnSpc>
                <a:spcPct val="85000"/>
              </a:lnSpc>
            </a:pPr>
            <a:r>
              <a:rPr lang="en-US" altLang="en-US" dirty="0"/>
              <a:t>Introduction </a:t>
            </a:r>
            <a:r>
              <a:rPr lang="en-US" altLang="en-US" sz="2000" b="0" dirty="0"/>
              <a:t>(1 of 3)</a:t>
            </a:r>
          </a:p>
        </p:txBody>
      </p:sp>
      <p:sp>
        <p:nvSpPr>
          <p:cNvPr id="7171" name="Content Placeholder 2"/>
          <p:cNvSpPr>
            <a:spLocks noGrp="1"/>
          </p:cNvSpPr>
          <p:nvPr>
            <p:ph type="body" idx="1"/>
          </p:nvPr>
        </p:nvSpPr>
        <p:spPr/>
        <p:txBody>
          <a:bodyPr rIns="228600"/>
          <a:lstStyle/>
          <a:p>
            <a:pPr>
              <a:spcBef>
                <a:spcPct val="35000"/>
              </a:spcBef>
            </a:pPr>
            <a:r>
              <a:rPr lang="en-US" altLang="en-US" dirty="0"/>
              <a:t>Soft-tissue injuries are common.</a:t>
            </a:r>
          </a:p>
          <a:p>
            <a:pPr lvl="1">
              <a:spcBef>
                <a:spcPct val="35000"/>
              </a:spcBef>
            </a:pPr>
            <a:r>
              <a:rPr lang="en-US" altLang="en-US" dirty="0"/>
              <a:t>Simple as a cut or scrape</a:t>
            </a:r>
          </a:p>
          <a:p>
            <a:pPr lvl="1">
              <a:spcBef>
                <a:spcPct val="35000"/>
              </a:spcBef>
            </a:pPr>
            <a:r>
              <a:rPr lang="en-US" altLang="en-US" dirty="0"/>
              <a:t>Serious as a life-threatening internal injury</a:t>
            </a:r>
          </a:p>
          <a:p>
            <a:pPr>
              <a:spcBef>
                <a:spcPct val="35000"/>
              </a:spcBef>
            </a:pPr>
            <a:r>
              <a:rPr lang="en-US" altLang="en-US" dirty="0"/>
              <a:t>Do not become distracted by dramatic open wounds.</a:t>
            </a:r>
          </a:p>
          <a:p>
            <a:pPr lvl="1">
              <a:spcBef>
                <a:spcPct val="35000"/>
              </a:spcBef>
            </a:pPr>
            <a:r>
              <a:rPr lang="en-US" altLang="en-US" dirty="0"/>
              <a:t>Do not neglect airway obstruction.</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p:txBody>
          <a:bodyPr/>
          <a:lstStyle/>
          <a:p>
            <a:pPr>
              <a:lnSpc>
                <a:spcPct val="85000"/>
              </a:lnSpc>
            </a:pPr>
            <a:r>
              <a:rPr lang="en-US" altLang="en-US" dirty="0"/>
              <a:t>Pathophysiology of Burns </a:t>
            </a:r>
            <a:r>
              <a:rPr lang="en-US" altLang="en-US" sz="2000" b="0" dirty="0"/>
              <a:t>(2 of 3)</a:t>
            </a:r>
          </a:p>
        </p:txBody>
      </p:sp>
      <p:sp>
        <p:nvSpPr>
          <p:cNvPr id="70659" name="Content Placeholder 2"/>
          <p:cNvSpPr>
            <a:spLocks noGrp="1"/>
          </p:cNvSpPr>
          <p:nvPr>
            <p:ph type="body" idx="1"/>
          </p:nvPr>
        </p:nvSpPr>
        <p:spPr/>
        <p:txBody>
          <a:bodyPr rIns="228600"/>
          <a:lstStyle/>
          <a:p>
            <a:pPr>
              <a:spcBef>
                <a:spcPct val="35000"/>
              </a:spcBef>
            </a:pPr>
            <a:r>
              <a:rPr lang="en-US" altLang="en-US" dirty="0"/>
              <a:t>Pathophysiology (cont’d)</a:t>
            </a:r>
          </a:p>
          <a:p>
            <a:pPr lvl="1">
              <a:spcBef>
                <a:spcPct val="35000"/>
              </a:spcBef>
            </a:pPr>
            <a:r>
              <a:rPr lang="en-US" altLang="en-US" dirty="0"/>
              <a:t>Severity of a thermal injury correlates directly with:</a:t>
            </a:r>
          </a:p>
          <a:p>
            <a:pPr lvl="2"/>
            <a:r>
              <a:rPr lang="en-US" altLang="en-US" sz="2000" dirty="0"/>
              <a:t>Temperature</a:t>
            </a:r>
          </a:p>
          <a:p>
            <a:pPr lvl="2"/>
            <a:r>
              <a:rPr lang="en-US" altLang="en-US" sz="2000" dirty="0"/>
              <a:t>Concentration</a:t>
            </a:r>
          </a:p>
          <a:p>
            <a:pPr lvl="2"/>
            <a:r>
              <a:rPr lang="en-US" altLang="en-US" sz="2000" dirty="0"/>
              <a:t>Amount of heat energy possessed by the object or substance</a:t>
            </a:r>
          </a:p>
          <a:p>
            <a:pPr lvl="2"/>
            <a:r>
              <a:rPr lang="en-US" altLang="en-US" sz="2000" dirty="0"/>
              <a:t>Duration of exposure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1026"/>
          <p:cNvSpPr>
            <a:spLocks noGrp="1" noChangeArrowheads="1"/>
          </p:cNvSpPr>
          <p:nvPr>
            <p:ph type="title"/>
          </p:nvPr>
        </p:nvSpPr>
        <p:spPr/>
        <p:txBody>
          <a:bodyPr/>
          <a:lstStyle/>
          <a:p>
            <a:pPr>
              <a:lnSpc>
                <a:spcPct val="85000"/>
              </a:lnSpc>
            </a:pPr>
            <a:r>
              <a:rPr lang="en-US" altLang="en-US" dirty="0"/>
              <a:t>Pathophysiology of Burns </a:t>
            </a:r>
            <a:r>
              <a:rPr lang="en-US" altLang="en-US" sz="2000" b="0" dirty="0"/>
              <a:t>(3 of 3)</a:t>
            </a:r>
          </a:p>
        </p:txBody>
      </p:sp>
      <p:sp>
        <p:nvSpPr>
          <p:cNvPr id="71683" name="Rectangle 1027"/>
          <p:cNvSpPr>
            <a:spLocks noGrp="1" noChangeArrowheads="1"/>
          </p:cNvSpPr>
          <p:nvPr>
            <p:ph type="body" idx="1"/>
          </p:nvPr>
        </p:nvSpPr>
        <p:spPr/>
        <p:txBody>
          <a:bodyPr rIns="228600"/>
          <a:lstStyle/>
          <a:p>
            <a:pPr>
              <a:spcBef>
                <a:spcPct val="35000"/>
              </a:spcBef>
            </a:pPr>
            <a:r>
              <a:rPr lang="en-US" altLang="en-US" dirty="0"/>
              <a:t>Pathophysiology (cont’d)</a:t>
            </a:r>
          </a:p>
          <a:p>
            <a:pPr lvl="1">
              <a:spcBef>
                <a:spcPct val="35000"/>
              </a:spcBef>
            </a:pPr>
            <a:r>
              <a:rPr lang="en-US" altLang="en-US" dirty="0"/>
              <a:t>The greater the heat energy, the deeper the wound.</a:t>
            </a:r>
          </a:p>
          <a:p>
            <a:pPr lvl="1">
              <a:spcBef>
                <a:spcPct val="35000"/>
              </a:spcBef>
            </a:pPr>
            <a:r>
              <a:rPr lang="en-US" altLang="en-US" dirty="0"/>
              <a:t>People reflexively limit heat energy and exposure time.</a:t>
            </a:r>
          </a:p>
          <a:p>
            <a:pPr lvl="2"/>
            <a:r>
              <a:rPr lang="en-US" altLang="en-US" sz="2000" dirty="0"/>
              <a:t>They cannot do so if unconscious or trapped.</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a:lnSpc>
                <a:spcPct val="85000"/>
              </a:lnSpc>
            </a:pPr>
            <a:r>
              <a:rPr lang="en-US" altLang="en-US" dirty="0"/>
              <a:t>Complications of Burns </a:t>
            </a:r>
            <a:r>
              <a:rPr lang="en-US" altLang="en-US" sz="2000" b="0" dirty="0"/>
              <a:t>(1 of 2)</a:t>
            </a:r>
          </a:p>
        </p:txBody>
      </p:sp>
      <p:sp>
        <p:nvSpPr>
          <p:cNvPr id="72707" name="Rectangle 3"/>
          <p:cNvSpPr>
            <a:spLocks noGrp="1" noChangeArrowheads="1"/>
          </p:cNvSpPr>
          <p:nvPr>
            <p:ph type="body" idx="1"/>
          </p:nvPr>
        </p:nvSpPr>
        <p:spPr/>
        <p:txBody>
          <a:bodyPr rIns="228600"/>
          <a:lstStyle/>
          <a:p>
            <a:pPr>
              <a:spcBef>
                <a:spcPct val="35000"/>
              </a:spcBef>
            </a:pPr>
            <a:r>
              <a:rPr lang="en-US" altLang="en-US" dirty="0"/>
              <a:t>When a person is burned, the skin that acts as a barrier is destroyed.</a:t>
            </a:r>
          </a:p>
          <a:p>
            <a:pPr>
              <a:spcBef>
                <a:spcPct val="35000"/>
              </a:spcBef>
            </a:pPr>
            <a:r>
              <a:rPr lang="en-US" altLang="en-US" dirty="0"/>
              <a:t>Burns create a high risk for:</a:t>
            </a:r>
          </a:p>
          <a:p>
            <a:pPr lvl="1">
              <a:spcBef>
                <a:spcPct val="35000"/>
              </a:spcBef>
            </a:pPr>
            <a:r>
              <a:rPr lang="en-US" altLang="en-US" dirty="0"/>
              <a:t>Infection</a:t>
            </a:r>
          </a:p>
          <a:p>
            <a:pPr lvl="1">
              <a:spcBef>
                <a:spcPct val="35000"/>
              </a:spcBef>
            </a:pPr>
            <a:r>
              <a:rPr lang="en-US" altLang="en-US" dirty="0"/>
              <a:t>Hypothermia</a:t>
            </a:r>
          </a:p>
          <a:p>
            <a:pPr lvl="1">
              <a:spcBef>
                <a:spcPct val="35000"/>
              </a:spcBef>
            </a:pPr>
            <a:r>
              <a:rPr lang="en-US" altLang="en-US" dirty="0"/>
              <a:t>Hypovolemia</a:t>
            </a:r>
          </a:p>
          <a:p>
            <a:pPr lvl="1">
              <a:spcBef>
                <a:spcPct val="35000"/>
              </a:spcBef>
            </a:pPr>
            <a:r>
              <a:rPr lang="en-US" altLang="en-US" dirty="0"/>
              <a:t>Shock</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pPr>
              <a:lnSpc>
                <a:spcPct val="85000"/>
              </a:lnSpc>
            </a:pPr>
            <a:r>
              <a:rPr lang="en-US" altLang="en-US" dirty="0"/>
              <a:t>Complications of Burns </a:t>
            </a:r>
            <a:r>
              <a:rPr lang="en-US" altLang="en-US" sz="2000" b="0" dirty="0"/>
              <a:t>(2 of 2)</a:t>
            </a:r>
          </a:p>
        </p:txBody>
      </p:sp>
      <p:sp>
        <p:nvSpPr>
          <p:cNvPr id="73731" name="Rectangle 3"/>
          <p:cNvSpPr>
            <a:spLocks noGrp="1" noChangeArrowheads="1"/>
          </p:cNvSpPr>
          <p:nvPr>
            <p:ph type="body" idx="1"/>
          </p:nvPr>
        </p:nvSpPr>
        <p:spPr/>
        <p:txBody>
          <a:bodyPr rIns="228600"/>
          <a:lstStyle/>
          <a:p>
            <a:pPr>
              <a:spcBef>
                <a:spcPct val="35000"/>
              </a:spcBef>
            </a:pPr>
            <a:r>
              <a:rPr lang="en-US" altLang="en-US" dirty="0"/>
              <a:t>Burns to the airway are of significant importance.</a:t>
            </a:r>
          </a:p>
          <a:p>
            <a:pPr>
              <a:spcBef>
                <a:spcPct val="35000"/>
              </a:spcBef>
            </a:pPr>
            <a:r>
              <a:rPr lang="en-US" altLang="en-US" dirty="0"/>
              <a:t>Circumferential burns of the chest can compromise breathing.</a:t>
            </a:r>
          </a:p>
          <a:p>
            <a:pPr>
              <a:spcBef>
                <a:spcPct val="35000"/>
              </a:spcBef>
            </a:pPr>
            <a:r>
              <a:rPr lang="en-US" altLang="en-US" dirty="0"/>
              <a:t>Circumferential burns of an extremity can lead to neurovascular compromise and irreversible damage.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p:nvPr>
        </p:nvSpPr>
        <p:spPr/>
        <p:txBody>
          <a:bodyPr/>
          <a:lstStyle/>
          <a:p>
            <a:pPr>
              <a:lnSpc>
                <a:spcPct val="85000"/>
              </a:lnSpc>
            </a:pPr>
            <a:r>
              <a:rPr lang="en-US" altLang="en-US" dirty="0"/>
              <a:t>Burn Severity </a:t>
            </a:r>
            <a:r>
              <a:rPr lang="en-US" altLang="en-US" sz="2000" b="0" dirty="0"/>
              <a:t>(1 of 5)</a:t>
            </a:r>
          </a:p>
        </p:txBody>
      </p:sp>
      <p:sp>
        <p:nvSpPr>
          <p:cNvPr id="74755" name="Content Placeholder 2"/>
          <p:cNvSpPr>
            <a:spLocks noGrp="1"/>
          </p:cNvSpPr>
          <p:nvPr>
            <p:ph type="body" idx="1"/>
          </p:nvPr>
        </p:nvSpPr>
        <p:spPr/>
        <p:txBody>
          <a:bodyPr rIns="228600"/>
          <a:lstStyle/>
          <a:p>
            <a:pPr>
              <a:spcBef>
                <a:spcPct val="35000"/>
              </a:spcBef>
            </a:pPr>
            <a:r>
              <a:rPr lang="en-US" altLang="en-US" dirty="0"/>
              <a:t>Burn severity depends on:</a:t>
            </a:r>
          </a:p>
          <a:p>
            <a:pPr lvl="1">
              <a:spcBef>
                <a:spcPct val="35000"/>
              </a:spcBef>
            </a:pPr>
            <a:r>
              <a:rPr lang="en-US" altLang="en-US" dirty="0"/>
              <a:t>Depth of burn</a:t>
            </a:r>
          </a:p>
          <a:p>
            <a:pPr lvl="1">
              <a:spcBef>
                <a:spcPct val="35000"/>
              </a:spcBef>
            </a:pPr>
            <a:r>
              <a:rPr lang="en-US" altLang="en-US" dirty="0"/>
              <a:t>Extent of burn</a:t>
            </a:r>
          </a:p>
          <a:p>
            <a:pPr lvl="1">
              <a:spcBef>
                <a:spcPct val="35000"/>
              </a:spcBef>
            </a:pPr>
            <a:r>
              <a:rPr lang="en-US" altLang="en-US" dirty="0"/>
              <a:t>Critical areas involved</a:t>
            </a:r>
          </a:p>
          <a:p>
            <a:pPr lvl="2"/>
            <a:r>
              <a:rPr lang="en-US" altLang="en-US" sz="2000" dirty="0"/>
              <a:t>Face, upper airway, hands, feet, genitalia</a:t>
            </a:r>
          </a:p>
          <a:p>
            <a:pPr lvl="1">
              <a:spcBef>
                <a:spcPct val="35000"/>
              </a:spcBef>
            </a:pPr>
            <a:r>
              <a:rPr lang="en-US" altLang="en-US" dirty="0"/>
              <a:t>Preexisting medical conditions or other injuries</a:t>
            </a:r>
          </a:p>
          <a:p>
            <a:pPr lvl="1">
              <a:spcBef>
                <a:spcPct val="35000"/>
              </a:spcBef>
            </a:pPr>
            <a:r>
              <a:rPr lang="en-US" altLang="en-US" dirty="0"/>
              <a:t>Patient younger than 5 or older than 55 years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p:txBody>
          <a:bodyPr/>
          <a:lstStyle/>
          <a:p>
            <a:pPr>
              <a:lnSpc>
                <a:spcPct val="85000"/>
              </a:lnSpc>
            </a:pPr>
            <a:r>
              <a:rPr lang="en-US" altLang="en-US" dirty="0"/>
              <a:t>Burn Severity </a:t>
            </a:r>
            <a:r>
              <a:rPr lang="en-US" altLang="en-US" sz="2000" b="0" dirty="0"/>
              <a:t>(2 of 5)</a:t>
            </a:r>
          </a:p>
        </p:txBody>
      </p:sp>
      <p:sp>
        <p:nvSpPr>
          <p:cNvPr id="75779" name="Content Placeholder 2"/>
          <p:cNvSpPr>
            <a:spLocks noGrp="1"/>
          </p:cNvSpPr>
          <p:nvPr>
            <p:ph type="body" idx="1"/>
          </p:nvPr>
        </p:nvSpPr>
        <p:spPr/>
        <p:txBody>
          <a:bodyPr rIns="228600"/>
          <a:lstStyle/>
          <a:p>
            <a:pPr>
              <a:spcBef>
                <a:spcPct val="35000"/>
              </a:spcBef>
            </a:pPr>
            <a:r>
              <a:rPr lang="en-US" altLang="en-US" dirty="0"/>
              <a:t>Depth of burns</a:t>
            </a:r>
          </a:p>
          <a:p>
            <a:pPr lvl="1">
              <a:spcBef>
                <a:spcPct val="35000"/>
              </a:spcBef>
            </a:pPr>
            <a:r>
              <a:rPr lang="en-US" altLang="en-US" dirty="0"/>
              <a:t>Superficial (first-degree) burns</a:t>
            </a:r>
          </a:p>
          <a:p>
            <a:pPr lvl="2"/>
            <a:r>
              <a:rPr lang="en-US" altLang="en-US" sz="2000" dirty="0"/>
              <a:t>Involve only the top layer of skin</a:t>
            </a:r>
          </a:p>
          <a:p>
            <a:pPr lvl="1">
              <a:spcBef>
                <a:spcPct val="35000"/>
              </a:spcBef>
            </a:pPr>
            <a:r>
              <a:rPr lang="en-US" altLang="en-US" dirty="0"/>
              <a:t>Partial-thickness (second-degree) burns</a:t>
            </a:r>
          </a:p>
          <a:p>
            <a:pPr lvl="2"/>
            <a:r>
              <a:rPr lang="en-US" altLang="en-US" sz="2000" dirty="0"/>
              <a:t>Involve the epidermis and some portion of the dermis</a:t>
            </a:r>
          </a:p>
          <a:p>
            <a:pPr lvl="2"/>
            <a:r>
              <a:rPr lang="en-US" altLang="en-US" sz="2000" dirty="0"/>
              <a:t>Blisters are present.</a:t>
            </a:r>
          </a:p>
          <a:p>
            <a:pPr lvl="1">
              <a:spcBef>
                <a:spcPct val="35000"/>
              </a:spcBef>
            </a:pPr>
            <a:r>
              <a:rPr lang="en-US" altLang="en-US" dirty="0"/>
              <a:t>Full-thickness (third-degree) burns</a:t>
            </a:r>
          </a:p>
          <a:p>
            <a:pPr lvl="2"/>
            <a:r>
              <a:rPr lang="en-US" altLang="en-US" sz="2000" dirty="0"/>
              <a:t>Extend through all skin layers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p:txBody>
          <a:bodyPr/>
          <a:lstStyle/>
          <a:p>
            <a:pPr>
              <a:lnSpc>
                <a:spcPct val="85000"/>
              </a:lnSpc>
            </a:pPr>
            <a:r>
              <a:rPr lang="en-US" altLang="en-US" dirty="0"/>
              <a:t>Burn Severity </a:t>
            </a:r>
            <a:r>
              <a:rPr lang="en-US" altLang="en-US" sz="2000" b="0" dirty="0"/>
              <a:t>(3 of 5)</a:t>
            </a:r>
          </a:p>
        </p:txBody>
      </p:sp>
      <p:pic>
        <p:nvPicPr>
          <p:cNvPr id="8194" name="Picture 2" descr="The three layers of epidermis, dermis, and subcutaneous tissue are labeled. Superficial or first degree: There is a reddish burn on the surface of the epidermis. Photo A shows a person with a red body pulling down their underwear a little bit to show how the part above underwear is still pale despite all the redness. Partial thickness or second degree: The damage has breached the epidermis and reached the dermis. There are boils of the surface of the epidermis. The hair strands are burnt. Photo B shows a person burn marks on a person's chest and arm. Full thickness or third degree: The damage has breached the epidermis and the dermis, reaching the muscles of the subcutaneous layer.  The skin appears charred along with the hair and hair follicles. Photo C shows a patient with third degree burns all over them lying on a hospital bed.&#10;" title="A figures shows three cross sections of skin illustrating the three degrees of burn and a series of photos of patients with varying degrees of burn on different parts of their bod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1902" y="1126300"/>
            <a:ext cx="5029198" cy="387714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447800" y="5025634"/>
            <a:ext cx="10267950" cy="1477328"/>
          </a:xfrm>
          <a:prstGeom prst="rect">
            <a:avLst/>
          </a:prstGeom>
        </p:spPr>
        <p:txBody>
          <a:bodyPr wrap="square">
            <a:spAutoFit/>
          </a:bodyPr>
          <a:lstStyle/>
          <a:p>
            <a:r>
              <a:rPr lang="en-US" b="1" dirty="0"/>
              <a:t>FIGURE 27-18 </a:t>
            </a:r>
            <a:r>
              <a:rPr lang="en-US" dirty="0"/>
              <a:t>Classification of burns. </a:t>
            </a:r>
            <a:r>
              <a:rPr lang="en-US" b="1" dirty="0"/>
              <a:t>A. </a:t>
            </a:r>
            <a:r>
              <a:rPr lang="en-US" dirty="0"/>
              <a:t>Superficial (first-degree) burns involve only the  </a:t>
            </a:r>
            <a:r>
              <a:rPr lang="en-US" dirty="0" err="1"/>
              <a:t>pidermis</a:t>
            </a:r>
            <a:r>
              <a:rPr lang="en-US" dirty="0"/>
              <a:t>. The skin turns red but does not blister or actually burn through. </a:t>
            </a:r>
            <a:r>
              <a:rPr lang="en-US" b="1" dirty="0"/>
              <a:t>B. </a:t>
            </a:r>
            <a:r>
              <a:rPr lang="en-US" dirty="0"/>
              <a:t>Partial-thickness (second-degree) burns involve some of the dermis, but they do not destroy the entire thickness of the skin. The skin is mottled, white to red, and is often blistered. </a:t>
            </a:r>
            <a:r>
              <a:rPr lang="en-US" b="1" dirty="0"/>
              <a:t>C. </a:t>
            </a:r>
            <a:r>
              <a:rPr lang="en-US" dirty="0"/>
              <a:t>Full-thickness (third-degree) burns extend through all layers of the skin and may involve subcutaneous tissue and muscle. The skin is dry, leathery, and often either white or charred.</a:t>
            </a:r>
          </a:p>
        </p:txBody>
      </p:sp>
      <p:sp>
        <p:nvSpPr>
          <p:cNvPr id="5" name="Rectangle 4"/>
          <p:cNvSpPr/>
          <p:nvPr/>
        </p:nvSpPr>
        <p:spPr>
          <a:xfrm>
            <a:off x="1447800" y="6498497"/>
            <a:ext cx="10458450" cy="246221"/>
          </a:xfrm>
          <a:prstGeom prst="rect">
            <a:avLst/>
          </a:prstGeom>
        </p:spPr>
        <p:txBody>
          <a:bodyPr wrap="square">
            <a:spAutoFit/>
          </a:bodyPr>
          <a:lstStyle/>
          <a:p>
            <a:r>
              <a:rPr lang="en-US" sz="1000" b="1" dirty="0">
                <a:latin typeface="Arial" panose="020B0604020202020204" pitchFamily="34" charset="0"/>
                <a:cs typeface="Arial" panose="020B0604020202020204" pitchFamily="34" charset="0"/>
              </a:rPr>
              <a:t>A: </a:t>
            </a:r>
            <a:r>
              <a:rPr lang="en-US" sz="1000" dirty="0">
                <a:latin typeface="Arial" panose="020B0604020202020204" pitchFamily="34" charset="0"/>
                <a:cs typeface="Arial" panose="020B0604020202020204" pitchFamily="34" charset="0"/>
              </a:rPr>
              <a:t>© Amy Walters/Shutterstock; </a:t>
            </a:r>
            <a:r>
              <a:rPr lang="en-US" sz="1000" b="1" dirty="0">
                <a:latin typeface="Arial" panose="020B0604020202020204" pitchFamily="34" charset="0"/>
                <a:cs typeface="Arial" panose="020B0604020202020204" pitchFamily="34" charset="0"/>
              </a:rPr>
              <a:t>B: </a:t>
            </a:r>
            <a:r>
              <a:rPr lang="en-US" sz="1000" dirty="0">
                <a:latin typeface="Arial" panose="020B0604020202020204" pitchFamily="34" charset="0"/>
                <a:cs typeface="Arial" panose="020B0604020202020204" pitchFamily="34" charset="0"/>
              </a:rPr>
              <a:t>© American Academy of </a:t>
            </a:r>
            <a:r>
              <a:rPr lang="en-US" sz="1000" dirty="0" err="1">
                <a:latin typeface="Arial" panose="020B0604020202020204" pitchFamily="34" charset="0"/>
                <a:cs typeface="Arial" panose="020B0604020202020204" pitchFamily="34" charset="0"/>
              </a:rPr>
              <a:t>Orthopaedic</a:t>
            </a:r>
            <a:r>
              <a:rPr lang="en-US" sz="1000" dirty="0">
                <a:latin typeface="Arial" panose="020B0604020202020204" pitchFamily="34" charset="0"/>
                <a:cs typeface="Arial" panose="020B0604020202020204" pitchFamily="34" charset="0"/>
              </a:rPr>
              <a:t> Surgeons; </a:t>
            </a:r>
            <a:r>
              <a:rPr lang="en-US" sz="1000" b="1" dirty="0">
                <a:latin typeface="Arial" panose="020B0604020202020204" pitchFamily="34" charset="0"/>
                <a:cs typeface="Arial" panose="020B0604020202020204" pitchFamily="34" charset="0"/>
              </a:rPr>
              <a:t>C: </a:t>
            </a:r>
            <a:r>
              <a:rPr lang="en-US" sz="1000" dirty="0">
                <a:latin typeface="Arial" panose="020B0604020202020204" pitchFamily="34" charset="0"/>
                <a:cs typeface="Arial" panose="020B0604020202020204" pitchFamily="34" charset="0"/>
              </a:rPr>
              <a:t>© E.M. Singletary, MD. Used with permission; (Illustration) © Jones &amp; Bartlett Learning.</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pPr>
              <a:lnSpc>
                <a:spcPct val="85000"/>
              </a:lnSpc>
            </a:pPr>
            <a:r>
              <a:rPr lang="en-US" altLang="en-US" dirty="0"/>
              <a:t>Burn Severity </a:t>
            </a:r>
            <a:r>
              <a:rPr lang="en-US" altLang="en-US" sz="2000" b="0" dirty="0"/>
              <a:t>(4 of 5)</a:t>
            </a:r>
          </a:p>
        </p:txBody>
      </p:sp>
      <p:sp>
        <p:nvSpPr>
          <p:cNvPr id="77827" name="Rectangle 3"/>
          <p:cNvSpPr>
            <a:spLocks noGrp="1" noChangeArrowheads="1"/>
          </p:cNvSpPr>
          <p:nvPr>
            <p:ph type="body" idx="1"/>
          </p:nvPr>
        </p:nvSpPr>
        <p:spPr/>
        <p:txBody>
          <a:bodyPr rIns="228600"/>
          <a:lstStyle/>
          <a:p>
            <a:pPr>
              <a:spcBef>
                <a:spcPct val="35000"/>
              </a:spcBef>
            </a:pPr>
            <a:r>
              <a:rPr lang="en-US" altLang="en-US" dirty="0"/>
              <a:t>Extent of burns</a:t>
            </a:r>
          </a:p>
          <a:p>
            <a:pPr lvl="1">
              <a:spcBef>
                <a:spcPct val="35000"/>
              </a:spcBef>
            </a:pPr>
            <a:r>
              <a:rPr lang="en-US" altLang="en-US" dirty="0"/>
              <a:t>Estimated using the rule of palm or rule of nines</a:t>
            </a:r>
          </a:p>
          <a:p>
            <a:pPr lvl="1">
              <a:spcBef>
                <a:spcPct val="35000"/>
              </a:spcBef>
            </a:pPr>
            <a:r>
              <a:rPr lang="en-US" altLang="en-US" dirty="0"/>
              <a:t>The proportions differ for infants, children, and adults.</a:t>
            </a:r>
          </a:p>
          <a:p>
            <a:pPr lvl="1">
              <a:spcBef>
                <a:spcPct val="35000"/>
              </a:spcBef>
            </a:pPr>
            <a:r>
              <a:rPr lang="en-US" altLang="en-US" dirty="0"/>
              <a:t>Include only partial-thickness and full-thickness in estimations of the extent of burn injury.</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pPr>
              <a:lnSpc>
                <a:spcPct val="85000"/>
              </a:lnSpc>
            </a:pPr>
            <a:r>
              <a:rPr lang="en-US" altLang="en-US" dirty="0"/>
              <a:t>Burn Severity </a:t>
            </a:r>
            <a:r>
              <a:rPr lang="en-US" altLang="en-US" sz="2000" b="0" dirty="0"/>
              <a:t>(5 of 5)</a:t>
            </a:r>
          </a:p>
        </p:txBody>
      </p:sp>
      <p:pic>
        <p:nvPicPr>
          <p:cNvPr id="9218" name="Picture 2" descr="Infant: Each arm 9, the torso 18, each leg 13.5, and the back 18. Child: Face 12, each arm 9, the torso 18, and each leg 13.5. Adult: the head 9, back 18, each arm 9, the torso 18, and each leg 18.&#10;" title="An infant, a child, and an adult with the marking of the rule of nine made on them are shown.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52850" y="1234064"/>
            <a:ext cx="4648200" cy="423906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3048000" y="5376386"/>
            <a:ext cx="6534150" cy="1200329"/>
          </a:xfrm>
          <a:prstGeom prst="rect">
            <a:avLst/>
          </a:prstGeom>
        </p:spPr>
        <p:txBody>
          <a:bodyPr wrap="square">
            <a:spAutoFit/>
          </a:bodyPr>
          <a:lstStyle/>
          <a:p>
            <a:r>
              <a:rPr lang="en-US" b="1" dirty="0"/>
              <a:t>FIGURE 27-19 </a:t>
            </a:r>
            <a:r>
              <a:rPr lang="en-US" dirty="0"/>
              <a:t>The rule of nines is a quick way to estimate the amount of surface area that has been burned; it divides the body into sections, each representing approximately 9% of the total body surface area. The proportions differ for infants, children, and adults.</a:t>
            </a:r>
          </a:p>
        </p:txBody>
      </p:sp>
      <p:sp>
        <p:nvSpPr>
          <p:cNvPr id="4" name="Rectangle 3"/>
          <p:cNvSpPr/>
          <p:nvPr/>
        </p:nvSpPr>
        <p:spPr>
          <a:xfrm>
            <a:off x="3048000" y="6520934"/>
            <a:ext cx="1779654" cy="246221"/>
          </a:xfrm>
          <a:prstGeom prst="rect">
            <a:avLst/>
          </a:prstGeom>
        </p:spPr>
        <p:txBody>
          <a:bodyPr wrap="none">
            <a:spAutoFit/>
          </a:bodyPr>
          <a:lstStyle/>
          <a:p>
            <a:r>
              <a:rPr lang="en-US" sz="1000" dirty="0">
                <a:latin typeface="Arial" panose="020B0604020202020204" pitchFamily="34" charset="0"/>
                <a:cs typeface="Arial" panose="020B0604020202020204" pitchFamily="34" charset="0"/>
              </a:rPr>
              <a:t>© Jones &amp; Bartlett Learning.</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p:txBody>
          <a:bodyPr/>
          <a:lstStyle/>
          <a:p>
            <a:pPr>
              <a:lnSpc>
                <a:spcPct val="85000"/>
              </a:lnSpc>
            </a:pPr>
            <a:r>
              <a:rPr lang="en-US" altLang="en-US" dirty="0"/>
              <a:t>Patient Assessment of Burns </a:t>
            </a:r>
            <a:endParaRPr lang="en-US" altLang="en-US" sz="2800" b="0" dirty="0"/>
          </a:p>
        </p:txBody>
      </p:sp>
      <p:sp>
        <p:nvSpPr>
          <p:cNvPr id="79875" name="Content Placeholder 2"/>
          <p:cNvSpPr>
            <a:spLocks noGrp="1"/>
          </p:cNvSpPr>
          <p:nvPr>
            <p:ph type="body" idx="1"/>
          </p:nvPr>
        </p:nvSpPr>
        <p:spPr/>
        <p:txBody>
          <a:bodyPr rIns="228600"/>
          <a:lstStyle/>
          <a:p>
            <a:pPr>
              <a:spcBef>
                <a:spcPct val="35000"/>
              </a:spcBef>
            </a:pPr>
            <a:r>
              <a:rPr lang="en-US" altLang="en-US" dirty="0"/>
              <a:t>When you are assessing a burn, it is important to classify the victim’s burns.</a:t>
            </a:r>
          </a:p>
          <a:p>
            <a:pPr>
              <a:spcBef>
                <a:spcPct val="35000"/>
              </a:spcBef>
            </a:pPr>
            <a:r>
              <a:rPr lang="en-US" altLang="en-US" dirty="0"/>
              <a:t>Classification of burns is based on:</a:t>
            </a:r>
          </a:p>
          <a:p>
            <a:pPr lvl="1">
              <a:spcBef>
                <a:spcPct val="35000"/>
              </a:spcBef>
            </a:pPr>
            <a:r>
              <a:rPr lang="en-US" altLang="en-US" dirty="0"/>
              <a:t>Source of the burn</a:t>
            </a:r>
          </a:p>
          <a:p>
            <a:pPr lvl="1">
              <a:spcBef>
                <a:spcPct val="35000"/>
              </a:spcBef>
            </a:pPr>
            <a:r>
              <a:rPr lang="en-US" altLang="en-US" dirty="0"/>
              <a:t>Depth of the burn</a:t>
            </a:r>
          </a:p>
          <a:p>
            <a:pPr lvl="1">
              <a:spcBef>
                <a:spcPct val="35000"/>
              </a:spcBef>
            </a:pPr>
            <a:r>
              <a:rPr lang="en-US" altLang="en-US" dirty="0"/>
              <a:t>Severity of the burn</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026"/>
          <p:cNvSpPr>
            <a:spLocks noGrp="1" noChangeArrowheads="1"/>
          </p:cNvSpPr>
          <p:nvPr>
            <p:ph type="title"/>
          </p:nvPr>
        </p:nvSpPr>
        <p:spPr/>
        <p:txBody>
          <a:bodyPr/>
          <a:lstStyle/>
          <a:p>
            <a:pPr>
              <a:lnSpc>
                <a:spcPct val="85000"/>
              </a:lnSpc>
            </a:pPr>
            <a:r>
              <a:rPr lang="en-US" altLang="en-US" dirty="0"/>
              <a:t>Introduction </a:t>
            </a:r>
            <a:r>
              <a:rPr lang="en-US" altLang="en-US" sz="2000" b="0" dirty="0"/>
              <a:t>(2 of 3)</a:t>
            </a:r>
          </a:p>
        </p:txBody>
      </p:sp>
      <p:sp>
        <p:nvSpPr>
          <p:cNvPr id="8195" name="Rectangle 1027"/>
          <p:cNvSpPr>
            <a:spLocks noGrp="1" noChangeArrowheads="1"/>
          </p:cNvSpPr>
          <p:nvPr>
            <p:ph type="body" idx="1"/>
          </p:nvPr>
        </p:nvSpPr>
        <p:spPr/>
        <p:txBody>
          <a:bodyPr rIns="228600"/>
          <a:lstStyle/>
          <a:p>
            <a:pPr>
              <a:spcBef>
                <a:spcPct val="35000"/>
              </a:spcBef>
            </a:pPr>
            <a:r>
              <a:rPr lang="en-US" altLang="en-US" dirty="0"/>
              <a:t>Soft tissues of the body can be injured through a variety of mechanisms:</a:t>
            </a:r>
          </a:p>
          <a:p>
            <a:pPr lvl="1">
              <a:spcBef>
                <a:spcPct val="35000"/>
              </a:spcBef>
            </a:pPr>
            <a:r>
              <a:rPr lang="en-US" altLang="en-US" dirty="0"/>
              <a:t>Blunt injury</a:t>
            </a:r>
          </a:p>
          <a:p>
            <a:pPr lvl="1">
              <a:spcBef>
                <a:spcPct val="35000"/>
              </a:spcBef>
            </a:pPr>
            <a:r>
              <a:rPr lang="en-US" altLang="en-US" dirty="0"/>
              <a:t>Penetrating injury</a:t>
            </a:r>
          </a:p>
          <a:p>
            <a:pPr lvl="1">
              <a:spcBef>
                <a:spcPct val="35000"/>
              </a:spcBef>
            </a:pPr>
            <a:r>
              <a:rPr lang="en-US" altLang="en-US" dirty="0"/>
              <a:t>Barotrauma</a:t>
            </a:r>
          </a:p>
          <a:p>
            <a:pPr lvl="1">
              <a:spcBef>
                <a:spcPct val="35000"/>
              </a:spcBef>
            </a:pPr>
            <a:r>
              <a:rPr lang="en-US" altLang="en-US" dirty="0"/>
              <a:t>Burns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p:txBody>
          <a:bodyPr/>
          <a:lstStyle/>
          <a:p>
            <a:pPr>
              <a:lnSpc>
                <a:spcPct val="85000"/>
              </a:lnSpc>
            </a:pPr>
            <a:r>
              <a:rPr lang="en-US" altLang="en-US" dirty="0"/>
              <a:t>Scene Size-up </a:t>
            </a:r>
            <a:r>
              <a:rPr lang="en-US" altLang="en-US" sz="2000" b="0" dirty="0"/>
              <a:t>(1 of 2)</a:t>
            </a:r>
            <a:endParaRPr lang="en-US" altLang="en-US" sz="2000" dirty="0"/>
          </a:p>
        </p:txBody>
      </p:sp>
      <p:sp>
        <p:nvSpPr>
          <p:cNvPr id="80899" name="Content Placeholder 2"/>
          <p:cNvSpPr>
            <a:spLocks noGrp="1"/>
          </p:cNvSpPr>
          <p:nvPr>
            <p:ph type="body" idx="1"/>
          </p:nvPr>
        </p:nvSpPr>
        <p:spPr/>
        <p:txBody>
          <a:bodyPr rIns="228600"/>
          <a:lstStyle/>
          <a:p>
            <a:pPr>
              <a:spcBef>
                <a:spcPct val="35000"/>
              </a:spcBef>
            </a:pPr>
            <a:r>
              <a:rPr lang="en-US" altLang="en-US" dirty="0"/>
              <a:t>Scene safety</a:t>
            </a:r>
          </a:p>
          <a:p>
            <a:pPr lvl="1">
              <a:spcBef>
                <a:spcPct val="35000"/>
              </a:spcBef>
            </a:pPr>
            <a:r>
              <a:rPr lang="en-US" altLang="en-US" dirty="0"/>
              <a:t>Observe the scene for hazards and safety threats.</a:t>
            </a:r>
          </a:p>
          <a:p>
            <a:pPr lvl="1">
              <a:spcBef>
                <a:spcPct val="35000"/>
              </a:spcBef>
            </a:pPr>
            <a:r>
              <a:rPr lang="en-US" altLang="en-US" dirty="0"/>
              <a:t>Ensure that the factors that led to the patient’s burn injury do not pose a hazard.</a:t>
            </a:r>
          </a:p>
          <a:p>
            <a:pPr>
              <a:spcBef>
                <a:spcPct val="35000"/>
              </a:spcBef>
            </a:pPr>
            <a:r>
              <a:rPr lang="en-US" altLang="en-US" dirty="0"/>
              <a:t>Mechanism of injury</a:t>
            </a:r>
          </a:p>
          <a:p>
            <a:pPr lvl="1">
              <a:spcBef>
                <a:spcPct val="35000"/>
              </a:spcBef>
            </a:pPr>
            <a:r>
              <a:rPr lang="en-US" altLang="en-US" dirty="0"/>
              <a:t>Determine the type of burn that has been sustained and the MOI.</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p:txBody>
          <a:bodyPr/>
          <a:lstStyle/>
          <a:p>
            <a:pPr>
              <a:lnSpc>
                <a:spcPct val="85000"/>
              </a:lnSpc>
            </a:pPr>
            <a:r>
              <a:rPr lang="en-US" altLang="en-US" dirty="0"/>
              <a:t>Scene Size-up </a:t>
            </a:r>
            <a:r>
              <a:rPr lang="en-US" altLang="en-US" sz="2000" b="0" dirty="0"/>
              <a:t>(2 of 2)</a:t>
            </a:r>
            <a:endParaRPr lang="en-US" altLang="en-US" sz="2000" dirty="0"/>
          </a:p>
        </p:txBody>
      </p:sp>
      <p:sp>
        <p:nvSpPr>
          <p:cNvPr id="81923" name="Content Placeholder 2"/>
          <p:cNvSpPr>
            <a:spLocks noGrp="1"/>
          </p:cNvSpPr>
          <p:nvPr>
            <p:ph type="body" idx="1"/>
          </p:nvPr>
        </p:nvSpPr>
        <p:spPr/>
        <p:txBody>
          <a:bodyPr rIns="228600"/>
          <a:lstStyle/>
          <a:p>
            <a:pPr>
              <a:spcBef>
                <a:spcPct val="35000"/>
              </a:spcBef>
            </a:pPr>
            <a:r>
              <a:rPr lang="en-US" altLang="en-US" dirty="0"/>
              <a:t>Mechanism of injury (cont’d)</a:t>
            </a:r>
          </a:p>
          <a:p>
            <a:pPr lvl="1">
              <a:spcBef>
                <a:spcPct val="35000"/>
              </a:spcBef>
            </a:pPr>
            <a:r>
              <a:rPr lang="en-US" altLang="en-US" dirty="0"/>
              <a:t>Gather information from the patient about the extent of the injury.</a:t>
            </a:r>
          </a:p>
          <a:p>
            <a:pPr lvl="1">
              <a:spcBef>
                <a:spcPct val="35000"/>
              </a:spcBef>
            </a:pPr>
            <a:r>
              <a:rPr lang="en-US" altLang="en-US" dirty="0"/>
              <a:t>Assess the scene for environmental hazards.</a:t>
            </a:r>
          </a:p>
          <a:p>
            <a:pPr lvl="1">
              <a:spcBef>
                <a:spcPct val="35000"/>
              </a:spcBef>
            </a:pPr>
            <a:r>
              <a:rPr lang="en-US" altLang="en-US" dirty="0"/>
              <a:t>Determine the number of patients.</a:t>
            </a:r>
          </a:p>
          <a:p>
            <a:pPr lvl="1">
              <a:spcBef>
                <a:spcPct val="35000"/>
              </a:spcBef>
            </a:pPr>
            <a:r>
              <a:rPr lang="en-US" altLang="en-US" dirty="0"/>
              <a:t>Call for additional resources early. </a:t>
            </a:r>
          </a:p>
          <a:p>
            <a:pPr lvl="1">
              <a:spcBef>
                <a:spcPct val="35000"/>
              </a:spcBef>
            </a:pPr>
            <a:r>
              <a:rPr lang="en-US" altLang="en-US" dirty="0"/>
              <a:t>Consider the potential for other injuries.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p:txBody>
          <a:bodyPr/>
          <a:lstStyle/>
          <a:p>
            <a:pPr>
              <a:lnSpc>
                <a:spcPct val="85000"/>
              </a:lnSpc>
            </a:pPr>
            <a:r>
              <a:rPr lang="en-US" altLang="en-US" dirty="0"/>
              <a:t>Primary Assessment </a:t>
            </a:r>
            <a:r>
              <a:rPr lang="en-US" altLang="en-US" sz="2000" b="0" dirty="0"/>
              <a:t>(1 of 5)</a:t>
            </a:r>
          </a:p>
        </p:txBody>
      </p:sp>
      <p:sp>
        <p:nvSpPr>
          <p:cNvPr id="82947" name="Content Placeholder 2"/>
          <p:cNvSpPr>
            <a:spLocks noGrp="1"/>
          </p:cNvSpPr>
          <p:nvPr>
            <p:ph type="body" idx="1"/>
          </p:nvPr>
        </p:nvSpPr>
        <p:spPr/>
        <p:txBody>
          <a:bodyPr rIns="228600"/>
          <a:lstStyle/>
          <a:p>
            <a:pPr>
              <a:spcBef>
                <a:spcPct val="35000"/>
              </a:spcBef>
            </a:pPr>
            <a:r>
              <a:rPr lang="en-US" altLang="en-US" dirty="0"/>
              <a:t>Begin with a rapid exam.</a:t>
            </a:r>
          </a:p>
          <a:p>
            <a:pPr>
              <a:spcBef>
                <a:spcPct val="35000"/>
              </a:spcBef>
            </a:pPr>
            <a:r>
              <a:rPr lang="en-US" altLang="en-US" dirty="0"/>
              <a:t>Form a general impression.</a:t>
            </a:r>
          </a:p>
          <a:p>
            <a:pPr lvl="1">
              <a:spcBef>
                <a:spcPct val="35000"/>
              </a:spcBef>
            </a:pPr>
            <a:r>
              <a:rPr lang="en-US" altLang="en-US" dirty="0"/>
              <a:t>Look for clues to determine the severity of injuries and the need for rapid treatment.</a:t>
            </a:r>
          </a:p>
          <a:p>
            <a:pPr lvl="1">
              <a:spcBef>
                <a:spcPct val="35000"/>
              </a:spcBef>
            </a:pPr>
            <a:r>
              <a:rPr lang="en-US" altLang="en-US" dirty="0"/>
              <a:t>Be suspicious of clues that may indicate abuse.</a:t>
            </a:r>
          </a:p>
          <a:p>
            <a:pPr lvl="1">
              <a:spcBef>
                <a:spcPct val="35000"/>
              </a:spcBef>
            </a:pPr>
            <a:r>
              <a:rPr lang="en-US" altLang="en-US" dirty="0"/>
              <a:t>Consider the need for manual spinal stabilization.</a:t>
            </a:r>
          </a:p>
          <a:p>
            <a:pPr lvl="1">
              <a:spcBef>
                <a:spcPct val="35000"/>
              </a:spcBef>
            </a:pPr>
            <a:r>
              <a:rPr lang="en-US" altLang="en-US" dirty="0"/>
              <a:t>Check for responsiveness using the AVPU scale.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pPr>
              <a:lnSpc>
                <a:spcPct val="85000"/>
              </a:lnSpc>
            </a:pPr>
            <a:r>
              <a:rPr lang="en-US" altLang="en-US" dirty="0"/>
              <a:t>Primary Assessment </a:t>
            </a:r>
            <a:r>
              <a:rPr lang="en-US" altLang="en-US" sz="2000" b="0" dirty="0"/>
              <a:t>(2 of 5)</a:t>
            </a:r>
          </a:p>
        </p:txBody>
      </p:sp>
      <p:sp>
        <p:nvSpPr>
          <p:cNvPr id="83971" name="Rectangle 3"/>
          <p:cNvSpPr>
            <a:spLocks noGrp="1" noChangeArrowheads="1"/>
          </p:cNvSpPr>
          <p:nvPr>
            <p:ph type="body" idx="1"/>
          </p:nvPr>
        </p:nvSpPr>
        <p:spPr/>
        <p:txBody>
          <a:bodyPr rIns="228600"/>
          <a:lstStyle/>
          <a:p>
            <a:pPr>
              <a:spcBef>
                <a:spcPct val="35000"/>
              </a:spcBef>
            </a:pPr>
            <a:r>
              <a:rPr lang="en-US" altLang="en-US" dirty="0"/>
              <a:t>Airway and breathing</a:t>
            </a:r>
          </a:p>
          <a:p>
            <a:pPr lvl="1">
              <a:spcBef>
                <a:spcPct val="35000"/>
              </a:spcBef>
            </a:pPr>
            <a:r>
              <a:rPr lang="en-US" altLang="en-US" dirty="0"/>
              <a:t>Ensure that the patient has a clear and patent airway.</a:t>
            </a:r>
          </a:p>
          <a:p>
            <a:pPr lvl="1">
              <a:spcBef>
                <a:spcPct val="35000"/>
              </a:spcBef>
            </a:pPr>
            <a:r>
              <a:rPr lang="en-US" altLang="en-US" dirty="0"/>
              <a:t>Be alert to signs that the patient has inhaled hot gases or vapors:</a:t>
            </a:r>
          </a:p>
          <a:p>
            <a:pPr lvl="2"/>
            <a:r>
              <a:rPr lang="en-US" altLang="en-US" sz="2000" dirty="0"/>
              <a:t>Singed facial hair</a:t>
            </a:r>
          </a:p>
          <a:p>
            <a:pPr lvl="2"/>
            <a:r>
              <a:rPr lang="en-US" altLang="en-US" sz="2000" dirty="0"/>
              <a:t>Soot present in and around the airway</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pPr>
              <a:lnSpc>
                <a:spcPct val="85000"/>
              </a:lnSpc>
            </a:pPr>
            <a:r>
              <a:rPr lang="en-US" altLang="en-US" dirty="0"/>
              <a:t>Primary Assessment </a:t>
            </a:r>
            <a:r>
              <a:rPr lang="en-US" altLang="en-US" sz="2000" b="0" dirty="0"/>
              <a:t>(3 of 5)</a:t>
            </a:r>
          </a:p>
        </p:txBody>
      </p:sp>
      <p:sp>
        <p:nvSpPr>
          <p:cNvPr id="84995" name="Rectangle 3"/>
          <p:cNvSpPr>
            <a:spLocks noGrp="1" noChangeArrowheads="1"/>
          </p:cNvSpPr>
          <p:nvPr>
            <p:ph type="body" idx="1"/>
          </p:nvPr>
        </p:nvSpPr>
        <p:spPr/>
        <p:txBody>
          <a:bodyPr rIns="228600"/>
          <a:lstStyle/>
          <a:p>
            <a:pPr>
              <a:spcBef>
                <a:spcPct val="35000"/>
              </a:spcBef>
            </a:pPr>
            <a:r>
              <a:rPr lang="en-US" altLang="en-US" dirty="0"/>
              <a:t>Airway and breathing (cont’d)</a:t>
            </a:r>
          </a:p>
          <a:p>
            <a:pPr lvl="1">
              <a:spcBef>
                <a:spcPct val="35000"/>
              </a:spcBef>
            </a:pPr>
            <a:r>
              <a:rPr lang="en-US" altLang="en-US" dirty="0"/>
              <a:t>Heavy amounts of secretions and frequent coughing may indicate a respiratory burn.</a:t>
            </a:r>
          </a:p>
          <a:p>
            <a:pPr lvl="1">
              <a:spcBef>
                <a:spcPct val="35000"/>
              </a:spcBef>
            </a:pPr>
            <a:r>
              <a:rPr lang="en-US" altLang="en-US" dirty="0"/>
              <a:t>Quickly assess for adequate breathing.</a:t>
            </a:r>
          </a:p>
          <a:p>
            <a:pPr lvl="1">
              <a:spcBef>
                <a:spcPct val="35000"/>
              </a:spcBef>
            </a:pPr>
            <a:r>
              <a:rPr lang="en-US" altLang="en-US" dirty="0"/>
              <a:t>Inspect and palpate the chest wall for DCAP-BTLS.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pPr>
              <a:lnSpc>
                <a:spcPct val="85000"/>
              </a:lnSpc>
            </a:pPr>
            <a:r>
              <a:rPr lang="en-US" altLang="en-US" dirty="0"/>
              <a:t>Primary Assessment </a:t>
            </a:r>
            <a:r>
              <a:rPr lang="en-US" altLang="en-US" sz="2000" b="0" dirty="0"/>
              <a:t>(4 of 5)</a:t>
            </a:r>
          </a:p>
        </p:txBody>
      </p:sp>
      <p:sp>
        <p:nvSpPr>
          <p:cNvPr id="86019" name="Rectangle 3"/>
          <p:cNvSpPr>
            <a:spLocks noGrp="1" noChangeArrowheads="1"/>
          </p:cNvSpPr>
          <p:nvPr>
            <p:ph type="body" idx="1"/>
          </p:nvPr>
        </p:nvSpPr>
        <p:spPr/>
        <p:txBody>
          <a:bodyPr rIns="228600"/>
          <a:lstStyle/>
          <a:p>
            <a:pPr>
              <a:spcBef>
                <a:spcPct val="35000"/>
              </a:spcBef>
            </a:pPr>
            <a:r>
              <a:rPr lang="en-US" altLang="en-US" dirty="0"/>
              <a:t>Circulation</a:t>
            </a:r>
          </a:p>
          <a:p>
            <a:pPr lvl="1">
              <a:spcBef>
                <a:spcPct val="35000"/>
              </a:spcBef>
            </a:pPr>
            <a:r>
              <a:rPr lang="en-US" altLang="en-US" dirty="0"/>
              <a:t>Assess the pulse rate and quality.</a:t>
            </a:r>
          </a:p>
          <a:p>
            <a:pPr lvl="1">
              <a:spcBef>
                <a:spcPct val="35000"/>
              </a:spcBef>
            </a:pPr>
            <a:r>
              <a:rPr lang="en-US" altLang="en-US" dirty="0"/>
              <a:t>Determine perfusion based on the patient’s skin condition, color, temperature, and capillary refill time.</a:t>
            </a:r>
          </a:p>
          <a:p>
            <a:pPr lvl="1">
              <a:spcBef>
                <a:spcPct val="35000"/>
              </a:spcBef>
            </a:pPr>
            <a:r>
              <a:rPr lang="en-US" altLang="en-US" dirty="0"/>
              <a:t>Control significant bleeding.</a:t>
            </a:r>
          </a:p>
          <a:p>
            <a:pPr lvl="1">
              <a:spcBef>
                <a:spcPct val="35000"/>
              </a:spcBef>
            </a:pPr>
            <a:r>
              <a:rPr lang="en-US" altLang="en-US" dirty="0"/>
              <a:t>Assess for shock.</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a:lnSpc>
                <a:spcPct val="85000"/>
              </a:lnSpc>
            </a:pPr>
            <a:r>
              <a:rPr lang="en-US" altLang="en-US" dirty="0"/>
              <a:t>Primary Assessment </a:t>
            </a:r>
            <a:r>
              <a:rPr lang="en-US" altLang="en-US" sz="2000" b="0" dirty="0"/>
              <a:t>(5 of 5)</a:t>
            </a:r>
          </a:p>
        </p:txBody>
      </p:sp>
      <p:sp>
        <p:nvSpPr>
          <p:cNvPr id="87043" name="Rectangle 3"/>
          <p:cNvSpPr>
            <a:spLocks noGrp="1" noChangeArrowheads="1"/>
          </p:cNvSpPr>
          <p:nvPr>
            <p:ph type="body" idx="1"/>
          </p:nvPr>
        </p:nvSpPr>
        <p:spPr/>
        <p:txBody>
          <a:bodyPr rIns="228600"/>
          <a:lstStyle/>
          <a:p>
            <a:pPr>
              <a:spcBef>
                <a:spcPct val="35000"/>
              </a:spcBef>
            </a:pPr>
            <a:r>
              <a:rPr lang="en-US" altLang="en-US" dirty="0"/>
              <a:t>Transport decision</a:t>
            </a:r>
          </a:p>
          <a:p>
            <a:pPr lvl="1">
              <a:spcBef>
                <a:spcPct val="35000"/>
              </a:spcBef>
            </a:pPr>
            <a:r>
              <a:rPr lang="en-US" altLang="en-US" dirty="0"/>
              <a:t>Consider rapid transport for a patient who has:</a:t>
            </a:r>
          </a:p>
          <a:p>
            <a:pPr lvl="2">
              <a:spcBef>
                <a:spcPts val="900"/>
              </a:spcBef>
            </a:pPr>
            <a:r>
              <a:rPr lang="en-US" altLang="en-US" sz="2000" dirty="0"/>
              <a:t>An airway or breathing problem</a:t>
            </a:r>
          </a:p>
          <a:p>
            <a:pPr lvl="2">
              <a:spcBef>
                <a:spcPts val="900"/>
              </a:spcBef>
            </a:pPr>
            <a:r>
              <a:rPr lang="en-US" altLang="en-US" sz="2000" dirty="0"/>
              <a:t>Significant burn injuries</a:t>
            </a:r>
          </a:p>
          <a:p>
            <a:pPr lvl="2">
              <a:spcBef>
                <a:spcPts val="900"/>
              </a:spcBef>
            </a:pPr>
            <a:r>
              <a:rPr lang="en-US" altLang="en-US" sz="2000" dirty="0"/>
              <a:t>Significant external bleeding</a:t>
            </a:r>
          </a:p>
          <a:p>
            <a:pPr lvl="2">
              <a:spcBef>
                <a:spcPts val="900"/>
              </a:spcBef>
            </a:pPr>
            <a:r>
              <a:rPr lang="en-US" altLang="en-US" sz="2000" dirty="0"/>
              <a:t>Signs and symptoms of internal bleeding</a:t>
            </a:r>
          </a:p>
          <a:p>
            <a:pPr lvl="1">
              <a:spcBef>
                <a:spcPct val="35000"/>
              </a:spcBef>
            </a:pPr>
            <a:r>
              <a:rPr lang="en-US" altLang="en-US" dirty="0"/>
              <a:t>Consider consulting ALS providers.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p:cNvSpPr>
            <a:spLocks noGrp="1"/>
          </p:cNvSpPr>
          <p:nvPr>
            <p:ph type="title"/>
          </p:nvPr>
        </p:nvSpPr>
        <p:spPr/>
        <p:txBody>
          <a:bodyPr/>
          <a:lstStyle/>
          <a:p>
            <a:pPr>
              <a:lnSpc>
                <a:spcPct val="85000"/>
              </a:lnSpc>
            </a:pPr>
            <a:r>
              <a:rPr lang="en-US" altLang="en-US" dirty="0"/>
              <a:t>History Taking </a:t>
            </a:r>
            <a:r>
              <a:rPr lang="en-US" altLang="en-US" sz="2000" b="0" dirty="0"/>
              <a:t>(1 of 2)</a:t>
            </a:r>
          </a:p>
        </p:txBody>
      </p:sp>
      <p:sp>
        <p:nvSpPr>
          <p:cNvPr id="88067" name="Content Placeholder 2"/>
          <p:cNvSpPr>
            <a:spLocks noGrp="1"/>
          </p:cNvSpPr>
          <p:nvPr>
            <p:ph type="body" idx="1"/>
          </p:nvPr>
        </p:nvSpPr>
        <p:spPr/>
        <p:txBody>
          <a:bodyPr rIns="228600"/>
          <a:lstStyle/>
          <a:p>
            <a:pPr>
              <a:spcBef>
                <a:spcPct val="35000"/>
              </a:spcBef>
            </a:pPr>
            <a:r>
              <a:rPr lang="en-US" altLang="en-US" dirty="0"/>
              <a:t>Investigate the chief complaint.</a:t>
            </a:r>
          </a:p>
          <a:p>
            <a:pPr lvl="1">
              <a:spcBef>
                <a:spcPct val="35000"/>
              </a:spcBef>
            </a:pPr>
            <a:r>
              <a:rPr lang="en-US" altLang="en-US" dirty="0"/>
              <a:t>Be alert for signs and symptoms of other injuries due to the MOI.</a:t>
            </a:r>
          </a:p>
          <a:p>
            <a:pPr lvl="1">
              <a:spcBef>
                <a:spcPct val="35000"/>
              </a:spcBef>
            </a:pPr>
            <a:r>
              <a:rPr lang="en-US" altLang="en-US" dirty="0"/>
              <a:t>Typical signs of a burn:</a:t>
            </a:r>
          </a:p>
          <a:p>
            <a:pPr lvl="2">
              <a:spcBef>
                <a:spcPts val="900"/>
              </a:spcBef>
            </a:pPr>
            <a:r>
              <a:rPr lang="en-US" altLang="en-US" sz="2000" dirty="0"/>
              <a:t>Pain</a:t>
            </a:r>
          </a:p>
          <a:p>
            <a:pPr lvl="2">
              <a:spcBef>
                <a:spcPts val="900"/>
              </a:spcBef>
            </a:pPr>
            <a:r>
              <a:rPr lang="en-US" altLang="en-US" sz="2000" dirty="0"/>
              <a:t>Redness</a:t>
            </a:r>
          </a:p>
          <a:p>
            <a:pPr lvl="2">
              <a:spcBef>
                <a:spcPts val="900"/>
              </a:spcBef>
            </a:pPr>
            <a:r>
              <a:rPr lang="en-US" altLang="en-US" sz="2000" dirty="0"/>
              <a:t>Swelling</a:t>
            </a:r>
          </a:p>
          <a:p>
            <a:pPr lvl="2">
              <a:spcBef>
                <a:spcPts val="900"/>
              </a:spcBef>
            </a:pPr>
            <a:r>
              <a:rPr lang="en-US" altLang="en-US" sz="2000" dirty="0"/>
              <a:t>Blisters</a:t>
            </a:r>
          </a:p>
          <a:p>
            <a:pPr lvl="2">
              <a:spcBef>
                <a:spcPts val="900"/>
              </a:spcBef>
            </a:pPr>
            <a:r>
              <a:rPr lang="en-US" altLang="en-US" sz="2000" dirty="0"/>
              <a:t>Charring</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pPr>
              <a:lnSpc>
                <a:spcPct val="85000"/>
              </a:lnSpc>
            </a:pPr>
            <a:r>
              <a:rPr lang="en-US" altLang="en-US" dirty="0"/>
              <a:t>History Taking </a:t>
            </a:r>
            <a:r>
              <a:rPr lang="en-US" altLang="en-US" sz="2000" b="0" dirty="0"/>
              <a:t>(2 of 2)</a:t>
            </a:r>
          </a:p>
        </p:txBody>
      </p:sp>
      <p:sp>
        <p:nvSpPr>
          <p:cNvPr id="90115" name="Rectangle 3"/>
          <p:cNvSpPr>
            <a:spLocks noGrp="1" noChangeArrowheads="1"/>
          </p:cNvSpPr>
          <p:nvPr>
            <p:ph type="body" idx="1"/>
          </p:nvPr>
        </p:nvSpPr>
        <p:spPr/>
        <p:txBody>
          <a:bodyPr rIns="228600"/>
          <a:lstStyle/>
          <a:p>
            <a:pPr>
              <a:spcBef>
                <a:spcPct val="35000"/>
              </a:spcBef>
            </a:pPr>
            <a:r>
              <a:rPr lang="en-US" altLang="en-US" dirty="0"/>
              <a:t>SAMPLE history</a:t>
            </a:r>
          </a:p>
          <a:p>
            <a:pPr lvl="1">
              <a:spcBef>
                <a:spcPct val="35000"/>
              </a:spcBef>
            </a:pPr>
            <a:r>
              <a:rPr lang="en-US" altLang="en-US" dirty="0"/>
              <a:t>Along with the SAMPLE history, ask the following questions:</a:t>
            </a:r>
          </a:p>
          <a:p>
            <a:pPr lvl="2">
              <a:spcBef>
                <a:spcPts val="900"/>
              </a:spcBef>
            </a:pPr>
            <a:r>
              <a:rPr lang="en-US" altLang="en-US" sz="2000" dirty="0"/>
              <a:t>Are you having any difficulty breathing?</a:t>
            </a:r>
          </a:p>
          <a:p>
            <a:pPr lvl="2">
              <a:spcBef>
                <a:spcPts val="900"/>
              </a:spcBef>
            </a:pPr>
            <a:r>
              <a:rPr lang="en-US" altLang="en-US" sz="2000" dirty="0"/>
              <a:t>Are you having any difficulty swallowing?</a:t>
            </a:r>
          </a:p>
          <a:p>
            <a:pPr lvl="2">
              <a:spcBef>
                <a:spcPts val="900"/>
              </a:spcBef>
            </a:pPr>
            <a:r>
              <a:rPr lang="en-US" altLang="en-US" sz="2000" dirty="0"/>
              <a:t>Are you having any pain?</a:t>
            </a:r>
          </a:p>
          <a:p>
            <a:pPr lvl="1">
              <a:spcBef>
                <a:spcPct val="35000"/>
              </a:spcBef>
            </a:pPr>
            <a:r>
              <a:rPr lang="en-US" altLang="en-US" dirty="0"/>
              <a:t>Check whether the patient has an emergency medical identification device.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p:cNvSpPr>
          <p:nvPr>
            <p:ph type="title"/>
          </p:nvPr>
        </p:nvSpPr>
        <p:spPr/>
        <p:txBody>
          <a:bodyPr/>
          <a:lstStyle/>
          <a:p>
            <a:pPr>
              <a:lnSpc>
                <a:spcPct val="85000"/>
              </a:lnSpc>
            </a:pPr>
            <a:r>
              <a:rPr lang="en-US" altLang="en-US" dirty="0"/>
              <a:t>Secondary Assessment </a:t>
            </a:r>
            <a:r>
              <a:rPr lang="en-US" altLang="en-US" sz="2000" b="0" dirty="0"/>
              <a:t>(1 of 2)</a:t>
            </a:r>
          </a:p>
        </p:txBody>
      </p:sp>
      <p:sp>
        <p:nvSpPr>
          <p:cNvPr id="91139" name="Content Placeholder 2"/>
          <p:cNvSpPr>
            <a:spLocks noGrp="1"/>
          </p:cNvSpPr>
          <p:nvPr>
            <p:ph type="body" idx="1"/>
          </p:nvPr>
        </p:nvSpPr>
        <p:spPr/>
        <p:txBody>
          <a:bodyPr rIns="228600"/>
          <a:lstStyle/>
          <a:p>
            <a:pPr>
              <a:spcBef>
                <a:spcPct val="35000"/>
              </a:spcBef>
            </a:pPr>
            <a:r>
              <a:rPr lang="en-US" altLang="en-US" dirty="0"/>
              <a:t>Physical examination</a:t>
            </a:r>
          </a:p>
          <a:p>
            <a:pPr lvl="1">
              <a:spcBef>
                <a:spcPct val="35000"/>
              </a:spcBef>
            </a:pPr>
            <a:r>
              <a:rPr lang="en-US" altLang="en-US" dirty="0"/>
              <a:t>Perform an exam of the entire body.</a:t>
            </a:r>
          </a:p>
          <a:p>
            <a:pPr lvl="1">
              <a:spcBef>
                <a:spcPct val="35000"/>
              </a:spcBef>
            </a:pPr>
            <a:r>
              <a:rPr lang="en-US" altLang="en-US" dirty="0"/>
              <a:t>Assess the patient from head to toe looking for DCAP-BTLS.</a:t>
            </a:r>
          </a:p>
          <a:p>
            <a:pPr lvl="1">
              <a:spcBef>
                <a:spcPct val="35000"/>
              </a:spcBef>
            </a:pPr>
            <a:r>
              <a:rPr lang="en-US" altLang="en-US" dirty="0"/>
              <a:t>Make a rough estimate, using the rule of nines, of the extent of the burned area.</a:t>
            </a:r>
          </a:p>
          <a:p>
            <a:pPr lvl="1">
              <a:spcBef>
                <a:spcPct val="35000"/>
              </a:spcBef>
            </a:pPr>
            <a:r>
              <a:rPr lang="en-US" altLang="en-US" dirty="0"/>
              <a:t>Determine the classification of the burn.</a:t>
            </a:r>
          </a:p>
          <a:p>
            <a:pPr lvl="1">
              <a:spcBef>
                <a:spcPct val="35000"/>
              </a:spcBef>
            </a:pPr>
            <a:r>
              <a:rPr lang="en-US" altLang="en-US" dirty="0"/>
              <a:t>Determine the severity of the burn.</a:t>
            </a:r>
          </a:p>
          <a:p>
            <a:pPr lvl="1">
              <a:spcBef>
                <a:spcPct val="35000"/>
              </a:spcBef>
            </a:pPr>
            <a:r>
              <a:rPr lang="en-US" altLang="en-US" dirty="0"/>
              <a:t>Package the patient for transport.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a:lnSpc>
                <a:spcPct val="85000"/>
              </a:lnSpc>
            </a:pPr>
            <a:r>
              <a:rPr lang="en-US" altLang="en-US" dirty="0"/>
              <a:t>Introduction </a:t>
            </a:r>
            <a:r>
              <a:rPr lang="en-US" altLang="en-US" sz="2000" b="0" dirty="0"/>
              <a:t>(3 of 3)</a:t>
            </a:r>
          </a:p>
        </p:txBody>
      </p:sp>
      <p:sp>
        <p:nvSpPr>
          <p:cNvPr id="9219" name="Content Placeholder 2"/>
          <p:cNvSpPr>
            <a:spLocks noGrp="1"/>
          </p:cNvSpPr>
          <p:nvPr>
            <p:ph type="body" idx="1"/>
          </p:nvPr>
        </p:nvSpPr>
        <p:spPr/>
        <p:txBody>
          <a:bodyPr rIns="228600"/>
          <a:lstStyle/>
          <a:p>
            <a:pPr>
              <a:spcBef>
                <a:spcPct val="35000"/>
              </a:spcBef>
            </a:pPr>
            <a:r>
              <a:rPr lang="en-US" altLang="en-US" dirty="0"/>
              <a:t>Soft-tissue trauma is a common form of injury.</a:t>
            </a:r>
          </a:p>
          <a:p>
            <a:pPr>
              <a:spcBef>
                <a:spcPct val="35000"/>
              </a:spcBef>
            </a:pPr>
            <a:r>
              <a:rPr lang="en-US" altLang="en-US" dirty="0"/>
              <a:t>Death is often related to hemorrhage or infection.</a:t>
            </a:r>
          </a:p>
          <a:p>
            <a:pPr>
              <a:spcBef>
                <a:spcPct val="35000"/>
              </a:spcBef>
            </a:pPr>
            <a:r>
              <a:rPr lang="en-US" altLang="en-US" dirty="0"/>
              <a:t>Soft-tissue injuries can often be prevented by simple protective actions.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pPr>
              <a:lnSpc>
                <a:spcPct val="85000"/>
              </a:lnSpc>
            </a:pPr>
            <a:r>
              <a:rPr lang="en-US" altLang="en-US" dirty="0"/>
              <a:t>Secondary Assessment </a:t>
            </a:r>
            <a:r>
              <a:rPr lang="en-US" altLang="en-US" sz="2000" b="0" dirty="0"/>
              <a:t>(2 of 2)</a:t>
            </a:r>
          </a:p>
        </p:txBody>
      </p:sp>
      <p:sp>
        <p:nvSpPr>
          <p:cNvPr id="92163" name="Rectangle 3"/>
          <p:cNvSpPr>
            <a:spLocks noGrp="1" noChangeArrowheads="1"/>
          </p:cNvSpPr>
          <p:nvPr>
            <p:ph type="body" idx="1"/>
          </p:nvPr>
        </p:nvSpPr>
        <p:spPr/>
        <p:txBody>
          <a:bodyPr rIns="228600"/>
          <a:lstStyle/>
          <a:p>
            <a:pPr>
              <a:spcBef>
                <a:spcPct val="35000"/>
              </a:spcBef>
            </a:pPr>
            <a:r>
              <a:rPr lang="en-US" altLang="en-US" dirty="0"/>
              <a:t>Physical examination (cont’d)</a:t>
            </a:r>
          </a:p>
          <a:p>
            <a:pPr lvl="1">
              <a:spcBef>
                <a:spcPct val="35000"/>
              </a:spcBef>
            </a:pPr>
            <a:r>
              <a:rPr lang="en-US" altLang="en-US" dirty="0"/>
              <a:t>Determining an early set of vital signs will help you to know how the patient is tolerating his or her injuries.</a:t>
            </a:r>
          </a:p>
          <a:p>
            <a:pPr lvl="2">
              <a:spcBef>
                <a:spcPct val="35000"/>
              </a:spcBef>
            </a:pPr>
            <a:r>
              <a:rPr lang="en-US" altLang="en-US" sz="2000" dirty="0"/>
              <a:t>Oxygen saturation monitor</a:t>
            </a:r>
          </a:p>
          <a:p>
            <a:pPr lvl="2">
              <a:spcBef>
                <a:spcPct val="35000"/>
              </a:spcBef>
            </a:pPr>
            <a:r>
              <a:rPr lang="en-US" altLang="en-US" sz="2000" dirty="0"/>
              <a:t>Carbon monoxide monitor</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p:cNvSpPr>
            <a:spLocks noGrp="1"/>
          </p:cNvSpPr>
          <p:nvPr>
            <p:ph type="title"/>
          </p:nvPr>
        </p:nvSpPr>
        <p:spPr/>
        <p:txBody>
          <a:bodyPr/>
          <a:lstStyle/>
          <a:p>
            <a:pPr>
              <a:lnSpc>
                <a:spcPct val="85000"/>
              </a:lnSpc>
            </a:pPr>
            <a:r>
              <a:rPr lang="en-US" altLang="en-US" dirty="0"/>
              <a:t>Reassessment </a:t>
            </a:r>
            <a:r>
              <a:rPr lang="en-US" altLang="en-US" sz="2000" b="0" dirty="0"/>
              <a:t>(1 of 3)</a:t>
            </a:r>
          </a:p>
        </p:txBody>
      </p:sp>
      <p:sp>
        <p:nvSpPr>
          <p:cNvPr id="93187" name="Content Placeholder 2"/>
          <p:cNvSpPr>
            <a:spLocks noGrp="1"/>
          </p:cNvSpPr>
          <p:nvPr>
            <p:ph type="body" idx="1"/>
          </p:nvPr>
        </p:nvSpPr>
        <p:spPr/>
        <p:txBody>
          <a:bodyPr rIns="228600"/>
          <a:lstStyle/>
          <a:p>
            <a:pPr>
              <a:spcBef>
                <a:spcPct val="35000"/>
              </a:spcBef>
            </a:pPr>
            <a:r>
              <a:rPr lang="en-US" altLang="en-US" dirty="0"/>
              <a:t>Repeat the primary assessment and reassess the patient’s vital signs.</a:t>
            </a:r>
          </a:p>
          <a:p>
            <a:pPr>
              <a:spcBef>
                <a:spcPct val="35000"/>
              </a:spcBef>
            </a:pPr>
            <a:r>
              <a:rPr lang="en-US" altLang="en-US" dirty="0"/>
              <a:t>Reassess the chief complaint.</a:t>
            </a:r>
          </a:p>
          <a:p>
            <a:pPr>
              <a:spcBef>
                <a:spcPct val="35000"/>
              </a:spcBef>
            </a:pPr>
            <a:r>
              <a:rPr lang="en-US" altLang="en-US" dirty="0"/>
              <a:t>Reevaluate interventions.</a:t>
            </a:r>
          </a:p>
          <a:p>
            <a:pPr lvl="1">
              <a:spcBef>
                <a:spcPct val="35000"/>
              </a:spcBef>
            </a:pPr>
            <a:r>
              <a:rPr lang="en-US" altLang="en-US" dirty="0"/>
              <a:t>Stop the burning process.</a:t>
            </a:r>
          </a:p>
          <a:p>
            <a:pPr lvl="1">
              <a:spcBef>
                <a:spcPct val="35000"/>
              </a:spcBef>
            </a:pPr>
            <a:r>
              <a:rPr lang="en-US" altLang="en-US" dirty="0"/>
              <a:t>Assess and treat breathing.</a:t>
            </a:r>
          </a:p>
          <a:p>
            <a:pPr lvl="1">
              <a:spcBef>
                <a:spcPct val="35000"/>
              </a:spcBef>
            </a:pPr>
            <a:r>
              <a:rPr lang="en-US" altLang="en-US" dirty="0"/>
              <a:t>Support circulation.</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a:lnSpc>
                <a:spcPct val="85000"/>
              </a:lnSpc>
            </a:pPr>
            <a:r>
              <a:rPr lang="en-US" altLang="en-US" dirty="0"/>
              <a:t>Reassessment </a:t>
            </a:r>
            <a:r>
              <a:rPr lang="en-US" altLang="en-US" sz="2000" b="0" dirty="0"/>
              <a:t>(2 of 3)</a:t>
            </a:r>
          </a:p>
        </p:txBody>
      </p:sp>
      <p:sp>
        <p:nvSpPr>
          <p:cNvPr id="94211" name="Rectangle 3"/>
          <p:cNvSpPr>
            <a:spLocks noGrp="1" noChangeArrowheads="1"/>
          </p:cNvSpPr>
          <p:nvPr>
            <p:ph type="body" idx="1"/>
          </p:nvPr>
        </p:nvSpPr>
        <p:spPr/>
        <p:txBody>
          <a:bodyPr rIns="228600"/>
          <a:lstStyle/>
          <a:p>
            <a:pPr>
              <a:spcBef>
                <a:spcPct val="35000"/>
              </a:spcBef>
            </a:pPr>
            <a:r>
              <a:rPr lang="en-US" altLang="en-US" dirty="0"/>
              <a:t>Reassess interventions (cont’d)</a:t>
            </a:r>
          </a:p>
          <a:p>
            <a:pPr lvl="1">
              <a:spcBef>
                <a:spcPct val="35000"/>
              </a:spcBef>
            </a:pPr>
            <a:r>
              <a:rPr lang="en-US" altLang="en-US" dirty="0"/>
              <a:t>Provide rapid transport.</a:t>
            </a:r>
          </a:p>
          <a:p>
            <a:pPr lvl="1">
              <a:spcBef>
                <a:spcPct val="35000"/>
              </a:spcBef>
            </a:pPr>
            <a:r>
              <a:rPr lang="en-US" altLang="en-US" dirty="0"/>
              <a:t>Oxygen is mandatory for inhalation burns and large body surface area burns.</a:t>
            </a:r>
          </a:p>
          <a:p>
            <a:pPr lvl="1">
              <a:spcBef>
                <a:spcPct val="35000"/>
              </a:spcBef>
            </a:pPr>
            <a:r>
              <a:rPr lang="en-US" altLang="en-US" dirty="0"/>
              <a:t>If the patient has signs of hypoperfusion, treat aggressively for shock and provide rapid transport.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pPr>
              <a:lnSpc>
                <a:spcPct val="85000"/>
              </a:lnSpc>
            </a:pPr>
            <a:r>
              <a:rPr lang="en-US" altLang="en-US" dirty="0"/>
              <a:t>Reassessment </a:t>
            </a:r>
            <a:r>
              <a:rPr lang="en-US" altLang="en-US" sz="2000" b="0" dirty="0"/>
              <a:t>(3 of 3)</a:t>
            </a:r>
          </a:p>
        </p:txBody>
      </p:sp>
      <p:sp>
        <p:nvSpPr>
          <p:cNvPr id="95235" name="Rectangle 3"/>
          <p:cNvSpPr>
            <a:spLocks noGrp="1" noChangeArrowheads="1"/>
          </p:cNvSpPr>
          <p:nvPr>
            <p:ph type="body" idx="1"/>
          </p:nvPr>
        </p:nvSpPr>
        <p:spPr/>
        <p:txBody>
          <a:bodyPr rIns="228600"/>
          <a:lstStyle/>
          <a:p>
            <a:pPr>
              <a:spcBef>
                <a:spcPct val="35000"/>
              </a:spcBef>
            </a:pPr>
            <a:r>
              <a:rPr lang="en-US" altLang="en-US" dirty="0"/>
              <a:t>Communication and documentation</a:t>
            </a:r>
          </a:p>
          <a:p>
            <a:pPr lvl="1">
              <a:spcBef>
                <a:spcPct val="35000"/>
              </a:spcBef>
            </a:pPr>
            <a:r>
              <a:rPr lang="en-US" altLang="en-US" dirty="0"/>
              <a:t>Provide hospital personnel with a description of how the burn occurred.</a:t>
            </a:r>
          </a:p>
          <a:p>
            <a:pPr lvl="1">
              <a:spcBef>
                <a:spcPct val="35000"/>
              </a:spcBef>
            </a:pPr>
            <a:r>
              <a:rPr lang="en-US" altLang="en-US" dirty="0"/>
              <a:t>Describe the extent of the burns:</a:t>
            </a:r>
          </a:p>
          <a:p>
            <a:pPr lvl="2">
              <a:spcBef>
                <a:spcPts val="900"/>
              </a:spcBef>
            </a:pPr>
            <a:r>
              <a:rPr lang="en-US" altLang="en-US" sz="2000" dirty="0"/>
              <a:t>Amount of body surface area involved</a:t>
            </a:r>
          </a:p>
          <a:p>
            <a:pPr lvl="2">
              <a:spcBef>
                <a:spcPts val="900"/>
              </a:spcBef>
            </a:pPr>
            <a:r>
              <a:rPr lang="en-US" altLang="en-US" sz="2000" dirty="0"/>
              <a:t>Depth of the burn</a:t>
            </a:r>
          </a:p>
          <a:p>
            <a:pPr lvl="2">
              <a:spcBef>
                <a:spcPts val="900"/>
              </a:spcBef>
            </a:pPr>
            <a:r>
              <a:rPr lang="en-US" altLang="en-US" sz="2000" dirty="0"/>
              <a:t>Location of the burn</a:t>
            </a:r>
          </a:p>
          <a:p>
            <a:pPr lvl="1">
              <a:spcBef>
                <a:spcPct val="35000"/>
              </a:spcBef>
            </a:pPr>
            <a:r>
              <a:rPr lang="en-US" altLang="en-US" dirty="0"/>
              <a:t>Document if special areas are involved.</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1"/>
          <p:cNvSpPr>
            <a:spLocks noGrp="1"/>
          </p:cNvSpPr>
          <p:nvPr>
            <p:ph type="title"/>
          </p:nvPr>
        </p:nvSpPr>
        <p:spPr/>
        <p:txBody>
          <a:bodyPr/>
          <a:lstStyle/>
          <a:p>
            <a:pPr>
              <a:lnSpc>
                <a:spcPct val="85000"/>
              </a:lnSpc>
            </a:pPr>
            <a:r>
              <a:rPr lang="en-US" altLang="en-US" dirty="0"/>
              <a:t>Emergency Medical Care for Burns</a:t>
            </a:r>
          </a:p>
        </p:txBody>
      </p:sp>
      <p:sp>
        <p:nvSpPr>
          <p:cNvPr id="96259" name="Content Placeholder 2"/>
          <p:cNvSpPr>
            <a:spLocks noGrp="1"/>
          </p:cNvSpPr>
          <p:nvPr>
            <p:ph type="body" idx="1"/>
          </p:nvPr>
        </p:nvSpPr>
        <p:spPr/>
        <p:txBody>
          <a:bodyPr rIns="228600"/>
          <a:lstStyle/>
          <a:p>
            <a:pPr>
              <a:spcBef>
                <a:spcPct val="35000"/>
              </a:spcBef>
            </a:pPr>
            <a:r>
              <a:rPr lang="en-US" altLang="en-US" dirty="0"/>
              <a:t>Stop the burning process.</a:t>
            </a:r>
          </a:p>
          <a:p>
            <a:pPr>
              <a:spcBef>
                <a:spcPct val="35000"/>
              </a:spcBef>
            </a:pPr>
            <a:r>
              <a:rPr lang="en-US" altLang="en-US" dirty="0"/>
              <a:t>Prevent additional injury.</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1"/>
          <p:cNvSpPr>
            <a:spLocks noGrp="1"/>
          </p:cNvSpPr>
          <p:nvPr>
            <p:ph type="title"/>
          </p:nvPr>
        </p:nvSpPr>
        <p:spPr/>
        <p:txBody>
          <a:bodyPr/>
          <a:lstStyle/>
          <a:p>
            <a:pPr>
              <a:lnSpc>
                <a:spcPct val="85000"/>
              </a:lnSpc>
            </a:pPr>
            <a:r>
              <a:rPr lang="en-US" altLang="en-US" dirty="0"/>
              <a:t>Thermal Burns </a:t>
            </a:r>
            <a:r>
              <a:rPr lang="en-US" altLang="en-US" sz="2000" b="0" dirty="0"/>
              <a:t>(1 of 3)</a:t>
            </a:r>
          </a:p>
        </p:txBody>
      </p:sp>
      <p:sp>
        <p:nvSpPr>
          <p:cNvPr id="97283" name="Content Placeholder 2"/>
          <p:cNvSpPr>
            <a:spLocks noGrp="1"/>
          </p:cNvSpPr>
          <p:nvPr>
            <p:ph type="body" idx="1"/>
          </p:nvPr>
        </p:nvSpPr>
        <p:spPr/>
        <p:txBody>
          <a:bodyPr rIns="228600"/>
          <a:lstStyle/>
          <a:p>
            <a:pPr>
              <a:spcBef>
                <a:spcPct val="35000"/>
              </a:spcBef>
            </a:pPr>
            <a:r>
              <a:rPr lang="en-US" altLang="en-US" dirty="0"/>
              <a:t>Caused by heat</a:t>
            </a:r>
          </a:p>
          <a:p>
            <a:pPr>
              <a:spcBef>
                <a:spcPct val="35000"/>
              </a:spcBef>
            </a:pPr>
            <a:r>
              <a:rPr lang="en-US" altLang="en-US" dirty="0"/>
              <a:t>Most commonly caused by scalds or an open flame</a:t>
            </a:r>
          </a:p>
          <a:p>
            <a:pPr>
              <a:spcBef>
                <a:spcPct val="35000"/>
              </a:spcBef>
            </a:pPr>
            <a:r>
              <a:rPr lang="en-US" altLang="en-US" dirty="0"/>
              <a:t>Coming in contact with hot objects produces a contact burn.</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pPr>
              <a:lnSpc>
                <a:spcPct val="85000"/>
              </a:lnSpc>
            </a:pPr>
            <a:r>
              <a:rPr lang="en-US" altLang="en-US" dirty="0"/>
              <a:t>Thermal Burns </a:t>
            </a:r>
            <a:r>
              <a:rPr lang="en-US" altLang="en-US" sz="2000" b="0" dirty="0"/>
              <a:t>(2 of 3)</a:t>
            </a:r>
          </a:p>
        </p:txBody>
      </p:sp>
      <p:sp>
        <p:nvSpPr>
          <p:cNvPr id="98307" name="Rectangle 3"/>
          <p:cNvSpPr>
            <a:spLocks noGrp="1" noChangeArrowheads="1"/>
          </p:cNvSpPr>
          <p:nvPr>
            <p:ph type="body" idx="1"/>
          </p:nvPr>
        </p:nvSpPr>
        <p:spPr/>
        <p:txBody>
          <a:bodyPr rIns="228600"/>
          <a:lstStyle/>
          <a:p>
            <a:pPr>
              <a:spcBef>
                <a:spcPct val="35000"/>
              </a:spcBef>
            </a:pPr>
            <a:r>
              <a:rPr lang="en-US" altLang="en-US" dirty="0"/>
              <a:t>A steam burn can produce a topical (scald) burn.</a:t>
            </a:r>
          </a:p>
          <a:p>
            <a:pPr>
              <a:spcBef>
                <a:spcPct val="35000"/>
              </a:spcBef>
            </a:pPr>
            <a:r>
              <a:rPr lang="en-US" altLang="en-US" dirty="0"/>
              <a:t>A flash burn is produced by an explosion.</a:t>
            </a:r>
          </a:p>
          <a:p>
            <a:pPr lvl="1">
              <a:spcBef>
                <a:spcPct val="35000"/>
              </a:spcBef>
            </a:pPr>
            <a:r>
              <a:rPr lang="en-US" altLang="en-US" dirty="0"/>
              <a:t>May briefly expose a person to very intense heat</a:t>
            </a:r>
          </a:p>
          <a:p>
            <a:pPr lvl="1">
              <a:spcBef>
                <a:spcPct val="35000"/>
              </a:spcBef>
            </a:pPr>
            <a:r>
              <a:rPr lang="en-US" altLang="en-US" dirty="0"/>
              <a:t>Lightning strikes can cause a flash burn.</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pPr>
              <a:lnSpc>
                <a:spcPct val="85000"/>
              </a:lnSpc>
            </a:pPr>
            <a:r>
              <a:rPr lang="en-US" altLang="en-US" dirty="0"/>
              <a:t>Thermal Burns </a:t>
            </a:r>
            <a:r>
              <a:rPr lang="en-US" altLang="en-US" sz="2000" b="0" dirty="0"/>
              <a:t>(3 of 3)</a:t>
            </a:r>
          </a:p>
        </p:txBody>
      </p:sp>
      <p:sp>
        <p:nvSpPr>
          <p:cNvPr id="99331" name="Rectangle 3"/>
          <p:cNvSpPr>
            <a:spLocks noGrp="1" noChangeArrowheads="1"/>
          </p:cNvSpPr>
          <p:nvPr>
            <p:ph type="body" idx="1"/>
          </p:nvPr>
        </p:nvSpPr>
        <p:spPr/>
        <p:txBody>
          <a:bodyPr rIns="228600"/>
          <a:lstStyle/>
          <a:p>
            <a:pPr>
              <a:spcBef>
                <a:spcPct val="35000"/>
              </a:spcBef>
            </a:pPr>
            <a:r>
              <a:rPr lang="en-US" altLang="en-US" dirty="0"/>
              <a:t>Management</a:t>
            </a:r>
          </a:p>
          <a:p>
            <a:pPr lvl="1">
              <a:spcBef>
                <a:spcPct val="35000"/>
              </a:spcBef>
            </a:pPr>
            <a:r>
              <a:rPr lang="en-US" altLang="en-US" dirty="0"/>
              <a:t>Stop the burning source, cool the burned area, and remove all jewelry.</a:t>
            </a:r>
          </a:p>
          <a:p>
            <a:pPr lvl="1">
              <a:spcBef>
                <a:spcPct val="35000"/>
              </a:spcBef>
            </a:pPr>
            <a:r>
              <a:rPr lang="en-US" altLang="en-US" dirty="0"/>
              <a:t>Increased exposure time will increase damage to the patient.</a:t>
            </a:r>
          </a:p>
          <a:p>
            <a:pPr lvl="1">
              <a:spcBef>
                <a:spcPct val="35000"/>
              </a:spcBef>
            </a:pPr>
            <a:r>
              <a:rPr lang="en-US" altLang="en-US" dirty="0"/>
              <a:t>All patients should have a dry dressing applied to:</a:t>
            </a:r>
          </a:p>
          <a:p>
            <a:pPr lvl="2"/>
            <a:r>
              <a:rPr lang="en-US" altLang="en-US" sz="2000" dirty="0"/>
              <a:t>Maintain body temperature</a:t>
            </a:r>
          </a:p>
          <a:p>
            <a:pPr lvl="2"/>
            <a:r>
              <a:rPr lang="en-US" altLang="en-US" sz="2000" dirty="0"/>
              <a:t>Prevent infection</a:t>
            </a:r>
          </a:p>
          <a:p>
            <a:pPr lvl="2"/>
            <a:r>
              <a:rPr lang="en-US" altLang="en-US" sz="2000" dirty="0"/>
              <a:t>Provide comfort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1"/>
          <p:cNvSpPr>
            <a:spLocks noGrp="1"/>
          </p:cNvSpPr>
          <p:nvPr>
            <p:ph type="title"/>
          </p:nvPr>
        </p:nvSpPr>
        <p:spPr/>
        <p:txBody>
          <a:bodyPr/>
          <a:lstStyle/>
          <a:p>
            <a:pPr>
              <a:lnSpc>
                <a:spcPct val="85000"/>
              </a:lnSpc>
            </a:pPr>
            <a:r>
              <a:rPr lang="en-US" altLang="en-US" dirty="0"/>
              <a:t>Inhalation Burns </a:t>
            </a:r>
            <a:r>
              <a:rPr lang="en-US" altLang="en-US" sz="2000" b="0" dirty="0"/>
              <a:t>(1 of 4)</a:t>
            </a:r>
          </a:p>
        </p:txBody>
      </p:sp>
      <p:sp>
        <p:nvSpPr>
          <p:cNvPr id="100355" name="Content Placeholder 2"/>
          <p:cNvSpPr>
            <a:spLocks noGrp="1"/>
          </p:cNvSpPr>
          <p:nvPr>
            <p:ph type="body" idx="1"/>
          </p:nvPr>
        </p:nvSpPr>
        <p:spPr/>
        <p:txBody>
          <a:bodyPr rIns="228600"/>
          <a:lstStyle/>
          <a:p>
            <a:pPr>
              <a:spcBef>
                <a:spcPct val="35000"/>
              </a:spcBef>
            </a:pPr>
            <a:r>
              <a:rPr lang="en-US" altLang="en-US" dirty="0"/>
              <a:t>Can occur when burning takes place in enclosed spaces without ventilation</a:t>
            </a:r>
          </a:p>
          <a:p>
            <a:pPr lvl="1">
              <a:spcBef>
                <a:spcPct val="35000"/>
              </a:spcBef>
            </a:pPr>
            <a:r>
              <a:rPr lang="en-US" altLang="en-US" dirty="0"/>
              <a:t>Upper airway damage is often associated with the inhalation of superheated gases.</a:t>
            </a:r>
          </a:p>
          <a:p>
            <a:pPr lvl="1">
              <a:spcBef>
                <a:spcPct val="35000"/>
              </a:spcBef>
            </a:pPr>
            <a:r>
              <a:rPr lang="en-US" altLang="en-US" dirty="0"/>
              <a:t>Lower airway damage is often associated with the inhalation of chemicals and particulate matter.</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pPr>
              <a:lnSpc>
                <a:spcPct val="85000"/>
              </a:lnSpc>
            </a:pPr>
            <a:r>
              <a:rPr lang="en-US" altLang="en-US" dirty="0"/>
              <a:t>Inhalation Burns </a:t>
            </a:r>
            <a:r>
              <a:rPr lang="en-US" altLang="en-US" sz="2000" b="0" dirty="0"/>
              <a:t>(2 of 4)</a:t>
            </a:r>
          </a:p>
        </p:txBody>
      </p:sp>
      <p:sp>
        <p:nvSpPr>
          <p:cNvPr id="101379" name="Rectangle 3"/>
          <p:cNvSpPr>
            <a:spLocks noGrp="1" noChangeArrowheads="1"/>
          </p:cNvSpPr>
          <p:nvPr>
            <p:ph type="body" idx="1"/>
          </p:nvPr>
        </p:nvSpPr>
        <p:spPr/>
        <p:txBody>
          <a:bodyPr rIns="228600"/>
          <a:lstStyle/>
          <a:p>
            <a:pPr>
              <a:spcBef>
                <a:spcPct val="35000"/>
              </a:spcBef>
            </a:pPr>
            <a:r>
              <a:rPr lang="en-US" altLang="en-US" dirty="0"/>
              <a:t>You may encounter severe upper airway swelling, which requires immediate intervention.</a:t>
            </a:r>
          </a:p>
          <a:p>
            <a:pPr lvl="1">
              <a:spcBef>
                <a:spcPct val="35000"/>
              </a:spcBef>
            </a:pPr>
            <a:r>
              <a:rPr lang="en-US" altLang="en-US" dirty="0"/>
              <a:t>Consider requesting ALS backup.</a:t>
            </a:r>
          </a:p>
          <a:p>
            <a:pPr>
              <a:spcBef>
                <a:spcPct val="35000"/>
              </a:spcBef>
            </a:pPr>
            <a:r>
              <a:rPr lang="en-US" altLang="en-US" dirty="0"/>
              <a:t>The combustion process produces a variety of toxic gases.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lnSpc>
                <a:spcPct val="85000"/>
              </a:lnSpc>
            </a:pPr>
            <a:r>
              <a:rPr lang="en-US" altLang="en-US" dirty="0"/>
              <a:t>The Anatomy and Physiology of the Skin </a:t>
            </a:r>
            <a:r>
              <a:rPr lang="en-US" altLang="en-US" sz="2000" b="0" dirty="0"/>
              <a:t>(1 of 9)</a:t>
            </a:r>
          </a:p>
        </p:txBody>
      </p:sp>
      <p:sp>
        <p:nvSpPr>
          <p:cNvPr id="10243" name="Content Placeholder 2"/>
          <p:cNvSpPr>
            <a:spLocks noGrp="1"/>
          </p:cNvSpPr>
          <p:nvPr>
            <p:ph type="body" idx="1"/>
          </p:nvPr>
        </p:nvSpPr>
        <p:spPr/>
        <p:txBody>
          <a:bodyPr rIns="228600"/>
          <a:lstStyle/>
          <a:p>
            <a:pPr>
              <a:spcBef>
                <a:spcPct val="35000"/>
              </a:spcBef>
            </a:pPr>
            <a:r>
              <a:rPr lang="en-US" altLang="en-US" dirty="0"/>
              <a:t>The skin is the body’s first line of defense against:</a:t>
            </a:r>
          </a:p>
          <a:p>
            <a:pPr lvl="1">
              <a:spcBef>
                <a:spcPct val="35000"/>
              </a:spcBef>
            </a:pPr>
            <a:r>
              <a:rPr lang="en-US" altLang="en-US" dirty="0"/>
              <a:t>External forces</a:t>
            </a:r>
          </a:p>
          <a:p>
            <a:pPr lvl="1">
              <a:spcBef>
                <a:spcPct val="35000"/>
              </a:spcBef>
            </a:pPr>
            <a:r>
              <a:rPr lang="en-US" altLang="en-US" dirty="0"/>
              <a:t>Infection</a:t>
            </a:r>
          </a:p>
          <a:p>
            <a:pPr>
              <a:spcBef>
                <a:spcPct val="35000"/>
              </a:spcBef>
            </a:pPr>
            <a:r>
              <a:rPr lang="en-US" altLang="en-US" dirty="0"/>
              <a:t>The skin is relatively tough, but still susceptible to injury.</a:t>
            </a:r>
          </a:p>
          <a:p>
            <a:pPr lvl="1">
              <a:spcBef>
                <a:spcPct val="35000"/>
              </a:spcBef>
            </a:pPr>
            <a:r>
              <a:rPr lang="en-US" altLang="en-US" dirty="0"/>
              <a:t>Range from simple bruises and abrasions to serious lacerations and amputations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pPr>
              <a:lnSpc>
                <a:spcPct val="85000"/>
              </a:lnSpc>
            </a:pPr>
            <a:r>
              <a:rPr lang="en-US" altLang="en-US" dirty="0"/>
              <a:t>Inhalation Burns </a:t>
            </a:r>
            <a:r>
              <a:rPr lang="en-US" altLang="en-US" sz="2000" b="0" dirty="0"/>
              <a:t>(3 of 4)</a:t>
            </a:r>
          </a:p>
        </p:txBody>
      </p:sp>
      <p:sp>
        <p:nvSpPr>
          <p:cNvPr id="102403" name="Rectangle 3"/>
          <p:cNvSpPr>
            <a:spLocks noGrp="1" noChangeArrowheads="1"/>
          </p:cNvSpPr>
          <p:nvPr>
            <p:ph type="body" idx="1"/>
          </p:nvPr>
        </p:nvSpPr>
        <p:spPr/>
        <p:txBody>
          <a:bodyPr rIns="228600"/>
          <a:lstStyle/>
          <a:p>
            <a:pPr>
              <a:spcBef>
                <a:spcPct val="35000"/>
              </a:spcBef>
            </a:pPr>
            <a:r>
              <a:rPr lang="en-US" altLang="en-US" dirty="0"/>
              <a:t>Carbon monoxide intoxication should be considered whenever a group of people in the same place all report a headache or nausea.</a:t>
            </a:r>
          </a:p>
          <a:p>
            <a:pPr>
              <a:spcBef>
                <a:spcPct val="35000"/>
              </a:spcBef>
            </a:pPr>
            <a:r>
              <a:rPr lang="en-US" altLang="en-US" dirty="0"/>
              <a:t>Management</a:t>
            </a:r>
          </a:p>
          <a:p>
            <a:pPr lvl="1">
              <a:spcBef>
                <a:spcPct val="35000"/>
              </a:spcBef>
            </a:pPr>
            <a:r>
              <a:rPr lang="en-US" altLang="en-US" dirty="0"/>
              <a:t>First ensure your own safety and the safety of your coworkers.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pPr>
              <a:lnSpc>
                <a:spcPct val="85000"/>
              </a:lnSpc>
            </a:pPr>
            <a:r>
              <a:rPr lang="en-US" altLang="en-US" dirty="0"/>
              <a:t>Inhalation Burns </a:t>
            </a:r>
            <a:r>
              <a:rPr lang="en-US" altLang="en-US" sz="2000" b="0" dirty="0"/>
              <a:t>(4 of 4)</a:t>
            </a:r>
          </a:p>
        </p:txBody>
      </p:sp>
      <p:sp>
        <p:nvSpPr>
          <p:cNvPr id="103427" name="Rectangle 3"/>
          <p:cNvSpPr>
            <a:spLocks noGrp="1" noChangeArrowheads="1"/>
          </p:cNvSpPr>
          <p:nvPr>
            <p:ph type="body" idx="1"/>
          </p:nvPr>
        </p:nvSpPr>
        <p:spPr/>
        <p:txBody>
          <a:bodyPr rIns="228600"/>
          <a:lstStyle/>
          <a:p>
            <a:pPr>
              <a:spcBef>
                <a:spcPct val="35000"/>
              </a:spcBef>
            </a:pPr>
            <a:r>
              <a:rPr lang="en-US" altLang="en-US" dirty="0"/>
              <a:t>Management (cont’d)</a:t>
            </a:r>
          </a:p>
          <a:p>
            <a:pPr lvl="1">
              <a:spcBef>
                <a:spcPct val="35000"/>
              </a:spcBef>
            </a:pPr>
            <a:r>
              <a:rPr lang="en-US" altLang="en-US" dirty="0"/>
              <a:t>Prehospital treatment of a patient with suspected hydrogen cyanide poisoning includes decontamination and supportive care.</a:t>
            </a:r>
          </a:p>
          <a:p>
            <a:pPr lvl="1">
              <a:spcBef>
                <a:spcPct val="35000"/>
              </a:spcBef>
            </a:pPr>
            <a:r>
              <a:rPr lang="en-US" altLang="en-US" dirty="0"/>
              <a:t>Care for any toxic gas exposure includes:</a:t>
            </a:r>
          </a:p>
          <a:p>
            <a:pPr lvl="2">
              <a:spcBef>
                <a:spcPts val="900"/>
              </a:spcBef>
            </a:pPr>
            <a:r>
              <a:rPr lang="en-US" altLang="en-US" sz="2000" dirty="0"/>
              <a:t>Recognition</a:t>
            </a:r>
          </a:p>
          <a:p>
            <a:pPr lvl="2">
              <a:spcBef>
                <a:spcPts val="900"/>
              </a:spcBef>
            </a:pPr>
            <a:r>
              <a:rPr lang="en-US" altLang="en-US" sz="2000" dirty="0"/>
              <a:t>Identification</a:t>
            </a:r>
          </a:p>
          <a:p>
            <a:pPr lvl="2">
              <a:spcBef>
                <a:spcPts val="900"/>
              </a:spcBef>
            </a:pPr>
            <a:r>
              <a:rPr lang="en-US" altLang="en-US" sz="2000" dirty="0"/>
              <a:t>Supportive treatment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1"/>
          <p:cNvSpPr>
            <a:spLocks noGrp="1"/>
          </p:cNvSpPr>
          <p:nvPr>
            <p:ph type="title"/>
          </p:nvPr>
        </p:nvSpPr>
        <p:spPr/>
        <p:txBody>
          <a:bodyPr/>
          <a:lstStyle/>
          <a:p>
            <a:pPr>
              <a:lnSpc>
                <a:spcPct val="85000"/>
              </a:lnSpc>
            </a:pPr>
            <a:r>
              <a:rPr lang="en-US" altLang="en-US" dirty="0"/>
              <a:t>Chemical Burns </a:t>
            </a:r>
            <a:r>
              <a:rPr lang="en-US" altLang="en-US" sz="2000" b="0" dirty="0"/>
              <a:t>(1 of 4)</a:t>
            </a:r>
          </a:p>
        </p:txBody>
      </p:sp>
      <p:sp>
        <p:nvSpPr>
          <p:cNvPr id="104451" name="Content Placeholder 2"/>
          <p:cNvSpPr>
            <a:spLocks noGrp="1"/>
          </p:cNvSpPr>
          <p:nvPr>
            <p:ph type="body" idx="1"/>
          </p:nvPr>
        </p:nvSpPr>
        <p:spPr/>
        <p:txBody>
          <a:bodyPr rIns="228600"/>
          <a:lstStyle/>
          <a:p>
            <a:pPr>
              <a:spcBef>
                <a:spcPct val="35000"/>
              </a:spcBef>
            </a:pPr>
            <a:r>
              <a:rPr lang="en-US" altLang="en-US" dirty="0"/>
              <a:t>Can occur whenever a toxic substance contacts the body</a:t>
            </a:r>
          </a:p>
          <a:p>
            <a:pPr>
              <a:spcBef>
                <a:spcPct val="35000"/>
              </a:spcBef>
            </a:pPr>
            <a:r>
              <a:rPr lang="en-US" altLang="en-US" dirty="0"/>
              <a:t>Generally caused by strong acids or strong alkalis</a:t>
            </a:r>
          </a:p>
          <a:p>
            <a:pPr>
              <a:spcBef>
                <a:spcPct val="35000"/>
              </a:spcBef>
            </a:pPr>
            <a:r>
              <a:rPr lang="en-US" altLang="en-US" dirty="0"/>
              <a:t>The eyes are particularly vulnerable.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pPr>
              <a:lnSpc>
                <a:spcPct val="85000"/>
              </a:lnSpc>
            </a:pPr>
            <a:r>
              <a:rPr lang="en-US" altLang="en-US" dirty="0"/>
              <a:t>Chemical Burns </a:t>
            </a:r>
            <a:r>
              <a:rPr lang="en-US" altLang="en-US" sz="2000" b="0" dirty="0"/>
              <a:t>(2 of 4)</a:t>
            </a:r>
          </a:p>
        </p:txBody>
      </p:sp>
      <p:sp>
        <p:nvSpPr>
          <p:cNvPr id="105475" name="Rectangle 3"/>
          <p:cNvSpPr>
            <a:spLocks noGrp="1" noChangeArrowheads="1"/>
          </p:cNvSpPr>
          <p:nvPr>
            <p:ph type="body" idx="1"/>
          </p:nvPr>
        </p:nvSpPr>
        <p:spPr/>
        <p:txBody>
          <a:bodyPr rIns="228600"/>
          <a:lstStyle/>
          <a:p>
            <a:pPr>
              <a:spcBef>
                <a:spcPct val="35000"/>
              </a:spcBef>
            </a:pPr>
            <a:r>
              <a:rPr lang="en-US" altLang="en-US" dirty="0"/>
              <a:t>Severity of the burn is directly related to three factors:</a:t>
            </a:r>
          </a:p>
          <a:p>
            <a:pPr lvl="1">
              <a:spcBef>
                <a:spcPct val="35000"/>
              </a:spcBef>
            </a:pPr>
            <a:r>
              <a:rPr lang="en-US" altLang="en-US" dirty="0"/>
              <a:t>Type of chemical</a:t>
            </a:r>
          </a:p>
          <a:p>
            <a:pPr lvl="1">
              <a:spcBef>
                <a:spcPct val="35000"/>
              </a:spcBef>
            </a:pPr>
            <a:r>
              <a:rPr lang="en-US" altLang="en-US" dirty="0"/>
              <a:t>Concentration of the chemical</a:t>
            </a:r>
          </a:p>
          <a:p>
            <a:pPr lvl="1">
              <a:spcBef>
                <a:spcPct val="35000"/>
              </a:spcBef>
            </a:pPr>
            <a:r>
              <a:rPr lang="en-US" altLang="en-US" dirty="0"/>
              <a:t>Duration of the exposure</a:t>
            </a:r>
          </a:p>
          <a:p>
            <a:pPr>
              <a:spcBef>
                <a:spcPct val="35000"/>
              </a:spcBef>
            </a:pPr>
            <a:r>
              <a:rPr lang="en-US" altLang="en-US" dirty="0"/>
              <a:t>Wear appropriate chemical-resistant gloves and eye protection.</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itle 1"/>
          <p:cNvSpPr>
            <a:spLocks noGrp="1"/>
          </p:cNvSpPr>
          <p:nvPr>
            <p:ph type="title"/>
          </p:nvPr>
        </p:nvSpPr>
        <p:spPr/>
        <p:txBody>
          <a:bodyPr/>
          <a:lstStyle/>
          <a:p>
            <a:pPr>
              <a:lnSpc>
                <a:spcPct val="85000"/>
              </a:lnSpc>
            </a:pPr>
            <a:r>
              <a:rPr lang="en-US" altLang="en-US" dirty="0"/>
              <a:t>Chemical Burns </a:t>
            </a:r>
            <a:r>
              <a:rPr lang="en-US" altLang="en-US" sz="2000" b="0" dirty="0"/>
              <a:t>(3 of 4)</a:t>
            </a:r>
          </a:p>
        </p:txBody>
      </p:sp>
      <p:sp>
        <p:nvSpPr>
          <p:cNvPr id="106499" name="Content Placeholder 2"/>
          <p:cNvSpPr>
            <a:spLocks noGrp="1"/>
          </p:cNvSpPr>
          <p:nvPr>
            <p:ph type="body" idx="1"/>
          </p:nvPr>
        </p:nvSpPr>
        <p:spPr>
          <a:xfrm>
            <a:off x="5871027" y="1421675"/>
            <a:ext cx="5558971" cy="4800600"/>
          </a:xfrm>
        </p:spPr>
        <p:txBody>
          <a:bodyPr rIns="228600"/>
          <a:lstStyle/>
          <a:p>
            <a:pPr>
              <a:spcBef>
                <a:spcPct val="35000"/>
              </a:spcBef>
            </a:pPr>
            <a:r>
              <a:rPr lang="en-US" altLang="en-US" dirty="0"/>
              <a:t>Management</a:t>
            </a:r>
          </a:p>
          <a:p>
            <a:pPr lvl="1">
              <a:spcBef>
                <a:spcPct val="35000"/>
              </a:spcBef>
            </a:pPr>
            <a:r>
              <a:rPr lang="en-US" altLang="en-US" dirty="0"/>
              <a:t>Remove any chemical from the patient.</a:t>
            </a:r>
          </a:p>
          <a:p>
            <a:pPr lvl="1">
              <a:spcBef>
                <a:spcPct val="35000"/>
              </a:spcBef>
            </a:pPr>
            <a:r>
              <a:rPr lang="en-US" altLang="en-US" dirty="0"/>
              <a:t>Always brush dry chemicals off the skin and clothing before flushing with water.</a:t>
            </a:r>
          </a:p>
          <a:p>
            <a:pPr lvl="1">
              <a:spcBef>
                <a:spcPct val="35000"/>
              </a:spcBef>
            </a:pPr>
            <a:r>
              <a:rPr lang="en-US" altLang="en-US" dirty="0"/>
              <a:t>Remove the patient’s clothing.</a:t>
            </a:r>
          </a:p>
        </p:txBody>
      </p:sp>
      <p:pic>
        <p:nvPicPr>
          <p:cNvPr id="10242" name="Picture 2" descr="A photo shows a person brushing off a white powdery substance off a shirtless man's shoulders.&#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3288" y="1479550"/>
            <a:ext cx="4267200" cy="391802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903288" y="5455407"/>
            <a:ext cx="4449762" cy="646331"/>
          </a:xfrm>
          <a:prstGeom prst="rect">
            <a:avLst/>
          </a:prstGeom>
        </p:spPr>
        <p:txBody>
          <a:bodyPr wrap="square">
            <a:spAutoFit/>
          </a:bodyPr>
          <a:lstStyle/>
          <a:p>
            <a:r>
              <a:rPr lang="en-US" b="1" dirty="0"/>
              <a:t>FIGURE 27-21 </a:t>
            </a:r>
            <a:r>
              <a:rPr lang="en-US" dirty="0"/>
              <a:t>Brush off dry chemicals before you flush the burned area with water.</a:t>
            </a:r>
          </a:p>
        </p:txBody>
      </p:sp>
      <p:sp>
        <p:nvSpPr>
          <p:cNvPr id="3" name="Rectangle 2"/>
          <p:cNvSpPr/>
          <p:nvPr/>
        </p:nvSpPr>
        <p:spPr>
          <a:xfrm>
            <a:off x="903288" y="6101738"/>
            <a:ext cx="1779654" cy="246221"/>
          </a:xfrm>
          <a:prstGeom prst="rect">
            <a:avLst/>
          </a:prstGeom>
        </p:spPr>
        <p:txBody>
          <a:bodyPr wrap="none">
            <a:spAutoFit/>
          </a:bodyPr>
          <a:lstStyle/>
          <a:p>
            <a:r>
              <a:rPr lang="en-US" sz="1000" dirty="0">
                <a:latin typeface="Arial" panose="020B0604020202020204" pitchFamily="34" charset="0"/>
                <a:cs typeface="Arial" panose="020B0604020202020204" pitchFamily="34" charset="0"/>
              </a:rPr>
              <a:t>© Jones &amp; Bartlett Learning.</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itle 1"/>
          <p:cNvSpPr>
            <a:spLocks noGrp="1"/>
          </p:cNvSpPr>
          <p:nvPr>
            <p:ph type="title"/>
          </p:nvPr>
        </p:nvSpPr>
        <p:spPr/>
        <p:txBody>
          <a:bodyPr/>
          <a:lstStyle/>
          <a:p>
            <a:pPr>
              <a:lnSpc>
                <a:spcPct val="85000"/>
              </a:lnSpc>
            </a:pPr>
            <a:r>
              <a:rPr lang="en-US" altLang="en-US" dirty="0"/>
              <a:t>Chemical Burns </a:t>
            </a:r>
            <a:r>
              <a:rPr lang="en-US" altLang="en-US" sz="2000" b="0" dirty="0"/>
              <a:t>(4 of 4)</a:t>
            </a:r>
          </a:p>
        </p:txBody>
      </p:sp>
      <p:sp>
        <p:nvSpPr>
          <p:cNvPr id="107523" name="Content Placeholder 2"/>
          <p:cNvSpPr>
            <a:spLocks noGrp="1"/>
          </p:cNvSpPr>
          <p:nvPr>
            <p:ph type="body" idx="1"/>
          </p:nvPr>
        </p:nvSpPr>
        <p:spPr/>
        <p:txBody>
          <a:bodyPr rIns="228600"/>
          <a:lstStyle/>
          <a:p>
            <a:pPr>
              <a:spcBef>
                <a:spcPct val="35000"/>
              </a:spcBef>
            </a:pPr>
            <a:r>
              <a:rPr lang="en-US" altLang="en-US" dirty="0"/>
              <a:t>Management (cont’d)</a:t>
            </a:r>
          </a:p>
          <a:p>
            <a:pPr lvl="1">
              <a:spcBef>
                <a:spcPct val="35000"/>
              </a:spcBef>
            </a:pPr>
            <a:r>
              <a:rPr lang="en-US" altLang="en-US" dirty="0"/>
              <a:t>For liquid chemicals, immediately begin to flush the burned area with lots of water.</a:t>
            </a:r>
          </a:p>
          <a:p>
            <a:pPr lvl="1">
              <a:spcBef>
                <a:spcPct val="35000"/>
              </a:spcBef>
            </a:pPr>
            <a:r>
              <a:rPr lang="en-US" altLang="en-US" dirty="0"/>
              <a:t>Continue flooding the area for 15 to 20 minutes after the patient says the burning pain has stopped.</a:t>
            </a:r>
          </a:p>
          <a:p>
            <a:pPr lvl="1">
              <a:spcBef>
                <a:spcPct val="35000"/>
              </a:spcBef>
            </a:pPr>
            <a:r>
              <a:rPr lang="en-US" altLang="en-US" dirty="0"/>
              <a:t>If the patient’s eye has been burned, hold the eyelid open while flooding the eye.</a:t>
            </a:r>
          </a:p>
          <a:p>
            <a:pPr lvl="1">
              <a:spcBef>
                <a:spcPct val="35000"/>
              </a:spcBef>
            </a:pPr>
            <a:r>
              <a:rPr lang="en-US" altLang="en-US" dirty="0"/>
              <a:t>Conduct proper decontamination prior to loading the patient.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pPr>
              <a:lnSpc>
                <a:spcPct val="85000"/>
              </a:lnSpc>
            </a:pPr>
            <a:r>
              <a:rPr lang="en-US" altLang="en-US" dirty="0"/>
              <a:t>Electrical Burns </a:t>
            </a:r>
            <a:r>
              <a:rPr lang="en-US" altLang="en-US" sz="2000" b="0" dirty="0"/>
              <a:t>(1 of 5)</a:t>
            </a:r>
          </a:p>
        </p:txBody>
      </p:sp>
      <p:sp>
        <p:nvSpPr>
          <p:cNvPr id="108547" name="Rectangle 3"/>
          <p:cNvSpPr>
            <a:spLocks noGrp="1" noChangeArrowheads="1"/>
          </p:cNvSpPr>
          <p:nvPr>
            <p:ph type="body" idx="1"/>
          </p:nvPr>
        </p:nvSpPr>
        <p:spPr/>
        <p:txBody>
          <a:bodyPr rIns="228600"/>
          <a:lstStyle/>
          <a:p>
            <a:pPr>
              <a:spcBef>
                <a:spcPct val="35000"/>
              </a:spcBef>
            </a:pPr>
            <a:r>
              <a:rPr lang="en-US" altLang="en-US" dirty="0"/>
              <a:t>May be the result of contact with high- or low-voltage electricity</a:t>
            </a:r>
          </a:p>
          <a:p>
            <a:pPr>
              <a:spcBef>
                <a:spcPct val="35000"/>
              </a:spcBef>
            </a:pPr>
            <a:r>
              <a:rPr lang="en-US" altLang="en-US" dirty="0"/>
              <a:t>For electricity to flow, there must be a complete circuit between the source and the ground.</a:t>
            </a:r>
          </a:p>
          <a:p>
            <a:pPr lvl="1">
              <a:spcBef>
                <a:spcPct val="35000"/>
              </a:spcBef>
            </a:pPr>
            <a:r>
              <a:rPr lang="en-US" altLang="en-US" dirty="0"/>
              <a:t>Insulator: any substance that prevents this circuit </a:t>
            </a:r>
          </a:p>
          <a:p>
            <a:pPr lvl="1">
              <a:spcBef>
                <a:spcPct val="35000"/>
              </a:spcBef>
            </a:pPr>
            <a:r>
              <a:rPr lang="en-US" altLang="en-US" dirty="0"/>
              <a:t>Conductor: any substance that allows a current to flow</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pPr>
              <a:lnSpc>
                <a:spcPct val="85000"/>
              </a:lnSpc>
            </a:pPr>
            <a:r>
              <a:rPr lang="en-US" altLang="en-US" dirty="0"/>
              <a:t>Electrical Burns </a:t>
            </a:r>
            <a:r>
              <a:rPr lang="en-US" altLang="en-US" sz="2000" b="0" dirty="0"/>
              <a:t>(2 of 5)</a:t>
            </a:r>
          </a:p>
        </p:txBody>
      </p:sp>
      <p:sp>
        <p:nvSpPr>
          <p:cNvPr id="109571" name="Rectangle 3"/>
          <p:cNvSpPr>
            <a:spLocks noGrp="1" noChangeArrowheads="1"/>
          </p:cNvSpPr>
          <p:nvPr>
            <p:ph type="body" idx="1"/>
          </p:nvPr>
        </p:nvSpPr>
        <p:spPr/>
        <p:txBody>
          <a:bodyPr rIns="228600"/>
          <a:lstStyle/>
          <a:p>
            <a:pPr>
              <a:spcBef>
                <a:spcPct val="35000"/>
              </a:spcBef>
            </a:pPr>
            <a:r>
              <a:rPr lang="en-US" altLang="en-US" dirty="0"/>
              <a:t>The human body is a good conductor.</a:t>
            </a:r>
          </a:p>
          <a:p>
            <a:pPr>
              <a:spcBef>
                <a:spcPct val="35000"/>
              </a:spcBef>
            </a:pPr>
            <a:r>
              <a:rPr lang="en-US" altLang="en-US" dirty="0"/>
              <a:t>The type of electric current, magnitude of current, and voltage have effects on the seriousness of the burn.</a:t>
            </a:r>
          </a:p>
          <a:p>
            <a:pPr>
              <a:spcBef>
                <a:spcPct val="35000"/>
              </a:spcBef>
            </a:pPr>
            <a:r>
              <a:rPr lang="en-US" altLang="en-US" dirty="0"/>
              <a:t>Your safety is of particular importance.</a:t>
            </a:r>
          </a:p>
          <a:p>
            <a:pPr lvl="1">
              <a:spcBef>
                <a:spcPct val="35000"/>
              </a:spcBef>
            </a:pPr>
            <a:r>
              <a:rPr lang="en-US" altLang="en-US" dirty="0"/>
              <a:t>Never attempt to remove someone from an electrical source unless you are specially trained to do so.</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pPr>
              <a:lnSpc>
                <a:spcPct val="85000"/>
              </a:lnSpc>
            </a:pPr>
            <a:r>
              <a:rPr lang="en-US" altLang="en-US" dirty="0"/>
              <a:t>Electrical Burns </a:t>
            </a:r>
            <a:r>
              <a:rPr lang="en-US" altLang="en-US" sz="2000" b="0" dirty="0"/>
              <a:t>(3 of 5)</a:t>
            </a:r>
          </a:p>
        </p:txBody>
      </p:sp>
      <p:sp>
        <p:nvSpPr>
          <p:cNvPr id="110595" name="Rectangle 3"/>
          <p:cNvSpPr>
            <a:spLocks noGrp="1" noChangeArrowheads="1"/>
          </p:cNvSpPr>
          <p:nvPr>
            <p:ph type="body" idx="1"/>
          </p:nvPr>
        </p:nvSpPr>
        <p:spPr/>
        <p:txBody>
          <a:bodyPr rIns="228600"/>
          <a:lstStyle/>
          <a:p>
            <a:pPr>
              <a:spcBef>
                <a:spcPct val="35000"/>
              </a:spcBef>
            </a:pPr>
            <a:r>
              <a:rPr lang="en-US" altLang="en-US" dirty="0"/>
              <a:t>A burn injury appears where the electricity enters and exits the body.</a:t>
            </a:r>
          </a:p>
          <a:p>
            <a:pPr>
              <a:spcBef>
                <a:spcPct val="35000"/>
              </a:spcBef>
            </a:pPr>
            <a:r>
              <a:rPr lang="en-US" altLang="en-US" dirty="0"/>
              <a:t>Two dangers:</a:t>
            </a:r>
          </a:p>
          <a:p>
            <a:pPr lvl="1">
              <a:spcBef>
                <a:spcPct val="35000"/>
              </a:spcBef>
            </a:pPr>
            <a:r>
              <a:rPr lang="en-US" altLang="en-US" dirty="0"/>
              <a:t>There may be a large amount of deep tissue injury.</a:t>
            </a:r>
          </a:p>
          <a:p>
            <a:pPr lvl="1">
              <a:spcBef>
                <a:spcPct val="35000"/>
              </a:spcBef>
            </a:pPr>
            <a:r>
              <a:rPr lang="en-US" altLang="en-US" dirty="0"/>
              <a:t>The patient may go into cardiac or respiratory arrest from the electric shock.</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pPr>
              <a:lnSpc>
                <a:spcPct val="85000"/>
              </a:lnSpc>
            </a:pPr>
            <a:r>
              <a:rPr lang="en-US" altLang="en-US" dirty="0"/>
              <a:t>Electrical Burns </a:t>
            </a:r>
            <a:r>
              <a:rPr lang="en-US" altLang="en-US" sz="2000" b="0" dirty="0"/>
              <a:t>(4 of 5)</a:t>
            </a:r>
          </a:p>
        </p:txBody>
      </p:sp>
      <p:sp>
        <p:nvSpPr>
          <p:cNvPr id="111619" name="Content Placeholder 1"/>
          <p:cNvSpPr>
            <a:spLocks noGrp="1"/>
          </p:cNvSpPr>
          <p:nvPr>
            <p:ph idx="1"/>
          </p:nvPr>
        </p:nvSpPr>
        <p:spPr/>
        <p:txBody>
          <a:bodyPr/>
          <a:lstStyle/>
          <a:p>
            <a:pPr marL="0" indent="0">
              <a:buFontTx/>
              <a:buNone/>
            </a:pPr>
            <a:endParaRPr lang="en-US" altLang="en-US" dirty="0"/>
          </a:p>
          <a:p>
            <a:pPr marL="0" indent="0">
              <a:buFontTx/>
              <a:buNone/>
            </a:pPr>
            <a:endParaRPr lang="en-US" altLang="en-US" dirty="0"/>
          </a:p>
        </p:txBody>
      </p:sp>
      <p:pic>
        <p:nvPicPr>
          <p:cNvPr id="11266" name="Picture 2" descr="Photo shows a large wound on a person's body.&#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92438" y="1479550"/>
            <a:ext cx="6170612" cy="394003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934494" y="5391095"/>
            <a:ext cx="6495256" cy="646331"/>
          </a:xfrm>
          <a:prstGeom prst="rect">
            <a:avLst/>
          </a:prstGeom>
        </p:spPr>
        <p:txBody>
          <a:bodyPr wrap="square">
            <a:spAutoFit/>
          </a:bodyPr>
          <a:lstStyle/>
          <a:p>
            <a:r>
              <a:rPr lang="en-US" b="1" dirty="0"/>
              <a:t>FIGURE 27-25 </a:t>
            </a:r>
            <a:r>
              <a:rPr lang="en-US" dirty="0"/>
              <a:t>Electrical burns, like gunshot wounds, have entrance and exit wounds.  The exit wound can be extensive and deep.</a:t>
            </a:r>
          </a:p>
        </p:txBody>
      </p:sp>
      <p:sp>
        <p:nvSpPr>
          <p:cNvPr id="3" name="Rectangle 2"/>
          <p:cNvSpPr/>
          <p:nvPr/>
        </p:nvSpPr>
        <p:spPr>
          <a:xfrm>
            <a:off x="2954338" y="5993492"/>
            <a:ext cx="1451038" cy="246221"/>
          </a:xfrm>
          <a:prstGeom prst="rect">
            <a:avLst/>
          </a:prstGeom>
        </p:spPr>
        <p:txBody>
          <a:bodyPr wrap="none">
            <a:spAutoFit/>
          </a:bodyPr>
          <a:lstStyle/>
          <a:p>
            <a:r>
              <a:rPr lang="en-US" sz="1000" dirty="0">
                <a:latin typeface="Arial" panose="020B0604020202020204" pitchFamily="34" charset="0"/>
                <a:cs typeface="Arial" panose="020B0604020202020204" pitchFamily="34" charset="0"/>
              </a:rPr>
              <a:t>© Chuck Stewart, MD.</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Educational subjects 16x9">
  <a:themeElements>
    <a:clrScheme name="JBLPSG PPT 1">
      <a:dk1>
        <a:srgbClr val="3C4743"/>
      </a:dk1>
      <a:lt1>
        <a:srgbClr val="E1E1E1"/>
      </a:lt1>
      <a:dk2>
        <a:srgbClr val="000000"/>
      </a:dk2>
      <a:lt2>
        <a:srgbClr val="FFFFFF"/>
      </a:lt2>
      <a:accent1>
        <a:srgbClr val="FFC324"/>
      </a:accent1>
      <a:accent2>
        <a:srgbClr val="F05123"/>
      </a:accent2>
      <a:accent3>
        <a:srgbClr val="418AC9"/>
      </a:accent3>
      <a:accent4>
        <a:srgbClr val="B7B7B7"/>
      </a:accent4>
      <a:accent5>
        <a:srgbClr val="00B18A"/>
      </a:accent5>
      <a:accent6>
        <a:srgbClr val="7BABBF"/>
      </a:accent6>
      <a:hlink>
        <a:srgbClr val="004B91"/>
      </a:hlink>
      <a:folHlink>
        <a:srgbClr val="5C284B"/>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F00001127.potx" id="{6B18C398-4F76-4BDC-B8A4-D02A96E0AA82}" vid="{FBF1AC64-E511-41D2-AA23-0E693E79CD77}"/>
    </a:ext>
  </a:extLst>
</a:theme>
</file>

<file path=ppt/theme/theme2.xml><?xml version="1.0" encoding="utf-8"?>
<a:theme xmlns:a="http://schemas.openxmlformats.org/drawingml/2006/main" name="Office Theme">
  <a:themeElements>
    <a:clrScheme name="Education">
      <a:dk1>
        <a:srgbClr val="3C4743"/>
      </a:dk1>
      <a:lt1>
        <a:srgbClr val="E5E6DA"/>
      </a:lt1>
      <a:dk2>
        <a:srgbClr val="000000"/>
      </a:dk2>
      <a:lt2>
        <a:srgbClr val="FFFFFF"/>
      </a:lt2>
      <a:accent1>
        <a:srgbClr val="DDC237"/>
      </a:accent1>
      <a:accent2>
        <a:srgbClr val="94A43E"/>
      </a:accent2>
      <a:accent3>
        <a:srgbClr val="6488A3"/>
      </a:accent3>
      <a:accent4>
        <a:srgbClr val="926E8F"/>
      </a:accent4>
      <a:accent5>
        <a:srgbClr val="96A1AA"/>
      </a:accent5>
      <a:accent6>
        <a:srgbClr val="A99E8A"/>
      </a:accent6>
      <a:hlink>
        <a:srgbClr val="6488A3"/>
      </a:hlink>
      <a:folHlink>
        <a:srgbClr val="926E8F"/>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Education">
      <a:dk1>
        <a:srgbClr val="3C4743"/>
      </a:dk1>
      <a:lt1>
        <a:srgbClr val="E5E6DA"/>
      </a:lt1>
      <a:dk2>
        <a:srgbClr val="000000"/>
      </a:dk2>
      <a:lt2>
        <a:srgbClr val="FFFFFF"/>
      </a:lt2>
      <a:accent1>
        <a:srgbClr val="DDC237"/>
      </a:accent1>
      <a:accent2>
        <a:srgbClr val="94A43E"/>
      </a:accent2>
      <a:accent3>
        <a:srgbClr val="6488A3"/>
      </a:accent3>
      <a:accent4>
        <a:srgbClr val="926E8F"/>
      </a:accent4>
      <a:accent5>
        <a:srgbClr val="96A1AA"/>
      </a:accent5>
      <a:accent6>
        <a:srgbClr val="A99E8A"/>
      </a:accent6>
      <a:hlink>
        <a:srgbClr val="6488A3"/>
      </a:hlink>
      <a:folHlink>
        <a:srgbClr val="926E8F"/>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426</TotalTime>
  <Words>15896</Words>
  <Application>Microsoft Macintosh PowerPoint</Application>
  <PresentationFormat>Widescreen</PresentationFormat>
  <Paragraphs>1771</Paragraphs>
  <Slides>142</Slides>
  <Notes>111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142</vt:i4>
      </vt:variant>
    </vt:vector>
  </HeadingPairs>
  <TitlesOfParts>
    <vt:vector size="147" baseType="lpstr">
      <vt:lpstr>Arial</vt:lpstr>
      <vt:lpstr>Calibri</vt:lpstr>
      <vt:lpstr>Times New Roman</vt:lpstr>
      <vt:lpstr>Wingdings</vt:lpstr>
      <vt:lpstr>Educational subjects 16x9</vt:lpstr>
      <vt:lpstr>Soft-Tissue Injuries</vt:lpstr>
      <vt:lpstr>National EMS Education Standard Competencies (1 of 4)</vt:lpstr>
      <vt:lpstr>National EMS Education Standard Competencies (2 of 4)</vt:lpstr>
      <vt:lpstr>National EMS Education Standard Competencies (3 of 4)</vt:lpstr>
      <vt:lpstr>National EMS Education Standard Competencies (4 of 4)</vt:lpstr>
      <vt:lpstr>Introduction (1 of 3)</vt:lpstr>
      <vt:lpstr>Introduction (2 of 3)</vt:lpstr>
      <vt:lpstr>Introduction (3 of 3)</vt:lpstr>
      <vt:lpstr>The Anatomy and Physiology of the Skin (1 of 9)</vt:lpstr>
      <vt:lpstr>The Anatomy and Physiology of the Skin (2 of 9)</vt:lpstr>
      <vt:lpstr>The Anatomy and Physiology of the Skin (3 of 9)</vt:lpstr>
      <vt:lpstr>The Anatomy and Physiology of the Skin (4 of 9)</vt:lpstr>
      <vt:lpstr>The Anatomy and Physiology of the Skin (5 of 9)</vt:lpstr>
      <vt:lpstr>The Anatomy and Physiology of the Skin (6 of 9)</vt:lpstr>
      <vt:lpstr>The Anatomy and Physiology of the Skin (7 of 9)</vt:lpstr>
      <vt:lpstr>The Anatomy and Physiology of the Skin (8 of 9)</vt:lpstr>
      <vt:lpstr>The Anatomy and Physiology of the Skin (9 of 9)</vt:lpstr>
      <vt:lpstr>Pathophysiology of Closed and Open Injuries </vt:lpstr>
      <vt:lpstr>Closed Injuries (1 of 3)</vt:lpstr>
      <vt:lpstr>Closed Injuries (2 of 3)</vt:lpstr>
      <vt:lpstr>Closed Injuries (3 of 3)</vt:lpstr>
      <vt:lpstr>Open Injuries (1 of 7)</vt:lpstr>
      <vt:lpstr>Open Injuries (2 of 7)</vt:lpstr>
      <vt:lpstr>Open Injuries (3 of 7)</vt:lpstr>
      <vt:lpstr>Open Injuries (4 of 7)</vt:lpstr>
      <vt:lpstr>Open Injuries (5 of 7)</vt:lpstr>
      <vt:lpstr>Open Injuries (6 of 7)</vt:lpstr>
      <vt:lpstr>Open Injuries (7 of 7)</vt:lpstr>
      <vt:lpstr>Patient Assessment of Closed and Open Injuries </vt:lpstr>
      <vt:lpstr>Scene Size-up</vt:lpstr>
      <vt:lpstr>Primary Assessment (1 of 4)</vt:lpstr>
      <vt:lpstr>Primary Assessment (2 of 4)</vt:lpstr>
      <vt:lpstr>Primary Assessment (3 of 4)</vt:lpstr>
      <vt:lpstr>Primary Assessment (4 of 4)</vt:lpstr>
      <vt:lpstr>History Taking</vt:lpstr>
      <vt:lpstr>Secondary Assessment (1 of 4)</vt:lpstr>
      <vt:lpstr>Secondary Assessment (2 of 4)</vt:lpstr>
      <vt:lpstr>Secondary Assessment (3 of 4)</vt:lpstr>
      <vt:lpstr>Secondary Assessment (4 of 4)</vt:lpstr>
      <vt:lpstr>Reassessment (1 of 3)</vt:lpstr>
      <vt:lpstr>Reassessment (2 of 3)</vt:lpstr>
      <vt:lpstr>Reassessment (3 of 3)</vt:lpstr>
      <vt:lpstr>Emergency Medical Care for Closed Injuries (1 of 3)</vt:lpstr>
      <vt:lpstr>Emergency Medical Care for Closed Injuries (2 of 3)</vt:lpstr>
      <vt:lpstr>Emergency Medical Care for Closed Injuries (3 of 3)</vt:lpstr>
      <vt:lpstr>Emergency Medical Care for Open Injuries (1 of 11)</vt:lpstr>
      <vt:lpstr>Emergency Medical Care for Open Injuries (2 of 11)</vt:lpstr>
      <vt:lpstr>Emergency Medical Care for Open Injuries (3 of 11)</vt:lpstr>
      <vt:lpstr>Emergency Medical Care for Open Injuries (4 of 11)</vt:lpstr>
      <vt:lpstr>Emergency Medical Care for Open Injuries (5 of 11)</vt:lpstr>
      <vt:lpstr>Emergency Medical Care for Open Injuries (6 of 11)</vt:lpstr>
      <vt:lpstr>Emergency Medical Care for Open Injuries (7 of 11)</vt:lpstr>
      <vt:lpstr>Emergency Medical Care for Open Injuries (8 of 11)</vt:lpstr>
      <vt:lpstr>Emergency Medical Care for Open Injuries (9 of 11)</vt:lpstr>
      <vt:lpstr>Emergency Medical Care for Open Injuries (10 of 11)</vt:lpstr>
      <vt:lpstr>Emergency Medical Care for Open Injuries (11 of 11)</vt:lpstr>
      <vt:lpstr>Burns (1 of 2)</vt:lpstr>
      <vt:lpstr>Burns (2 of 2)</vt:lpstr>
      <vt:lpstr>Pathophysiology of Burns (1 of 3)</vt:lpstr>
      <vt:lpstr>Pathophysiology of Burns (2 of 3)</vt:lpstr>
      <vt:lpstr>Pathophysiology of Burns (3 of 3)</vt:lpstr>
      <vt:lpstr>Complications of Burns (1 of 2)</vt:lpstr>
      <vt:lpstr>Complications of Burns (2 of 2)</vt:lpstr>
      <vt:lpstr>Burn Severity (1 of 5)</vt:lpstr>
      <vt:lpstr>Burn Severity (2 of 5)</vt:lpstr>
      <vt:lpstr>Burn Severity (3 of 5)</vt:lpstr>
      <vt:lpstr>Burn Severity (4 of 5)</vt:lpstr>
      <vt:lpstr>Burn Severity (5 of 5)</vt:lpstr>
      <vt:lpstr>Patient Assessment of Burns </vt:lpstr>
      <vt:lpstr>Scene Size-up (1 of 2)</vt:lpstr>
      <vt:lpstr>Scene Size-up (2 of 2)</vt:lpstr>
      <vt:lpstr>Primary Assessment (1 of 5)</vt:lpstr>
      <vt:lpstr>Primary Assessment (2 of 5)</vt:lpstr>
      <vt:lpstr>Primary Assessment (3 of 5)</vt:lpstr>
      <vt:lpstr>Primary Assessment (4 of 5)</vt:lpstr>
      <vt:lpstr>Primary Assessment (5 of 5)</vt:lpstr>
      <vt:lpstr>History Taking (1 of 2)</vt:lpstr>
      <vt:lpstr>History Taking (2 of 2)</vt:lpstr>
      <vt:lpstr>Secondary Assessment (1 of 2)</vt:lpstr>
      <vt:lpstr>Secondary Assessment (2 of 2)</vt:lpstr>
      <vt:lpstr>Reassessment (1 of 3)</vt:lpstr>
      <vt:lpstr>Reassessment (2 of 3)</vt:lpstr>
      <vt:lpstr>Reassessment (3 of 3)</vt:lpstr>
      <vt:lpstr>Emergency Medical Care for Burns</vt:lpstr>
      <vt:lpstr>Thermal Burns (1 of 3)</vt:lpstr>
      <vt:lpstr>Thermal Burns (2 of 3)</vt:lpstr>
      <vt:lpstr>Thermal Burns (3 of 3)</vt:lpstr>
      <vt:lpstr>Inhalation Burns (1 of 4)</vt:lpstr>
      <vt:lpstr>Inhalation Burns (2 of 4)</vt:lpstr>
      <vt:lpstr>Inhalation Burns (3 of 4)</vt:lpstr>
      <vt:lpstr>Inhalation Burns (4 of 4)</vt:lpstr>
      <vt:lpstr>Chemical Burns (1 of 4)</vt:lpstr>
      <vt:lpstr>Chemical Burns (2 of 4)</vt:lpstr>
      <vt:lpstr>Chemical Burns (3 of 4)</vt:lpstr>
      <vt:lpstr>Chemical Burns (4 of 4)</vt:lpstr>
      <vt:lpstr>Electrical Burns (1 of 5)</vt:lpstr>
      <vt:lpstr>Electrical Burns (2 of 5)</vt:lpstr>
      <vt:lpstr>Electrical Burns (3 of 5)</vt:lpstr>
      <vt:lpstr>Electrical Burns (4 of 5)</vt:lpstr>
      <vt:lpstr>Electrical Burns (5 of 5)</vt:lpstr>
      <vt:lpstr>Taser Injuries</vt:lpstr>
      <vt:lpstr>Radiation Burns (1 of 4)</vt:lpstr>
      <vt:lpstr>Radiation Burns (2 of 4)</vt:lpstr>
      <vt:lpstr>Radiation Burns (3 of 4)</vt:lpstr>
      <vt:lpstr>Radiation Burns (4 of 4)</vt:lpstr>
      <vt:lpstr>Dressing and Bandaging (1 of 2)</vt:lpstr>
      <vt:lpstr>Dressing and Bandaging (2 of 2)</vt:lpstr>
      <vt:lpstr>Sterile Dressings (1 of 2)</vt:lpstr>
      <vt:lpstr>Sterile Dressings (2 of 2)</vt:lpstr>
      <vt:lpstr>Bandages (1 of 3)</vt:lpstr>
      <vt:lpstr>Bandages (2 of 3)</vt:lpstr>
      <vt:lpstr>Bandages (3 of 3)</vt:lpstr>
      <vt:lpstr>Review</vt:lpstr>
      <vt:lpstr>Review</vt:lpstr>
      <vt:lpstr>Review</vt:lpstr>
      <vt:lpstr>Review</vt:lpstr>
      <vt:lpstr>Review</vt:lpstr>
      <vt:lpstr>Review</vt:lpstr>
      <vt:lpstr>Review</vt:lpstr>
      <vt:lpstr>Review</vt:lpstr>
      <vt:lpstr>Review</vt:lpstr>
      <vt:lpstr>Review</vt:lpstr>
      <vt:lpstr>Review</vt:lpstr>
      <vt:lpstr>Review</vt:lpstr>
      <vt:lpstr>Review</vt:lpstr>
      <vt:lpstr>Review</vt:lpstr>
      <vt:lpstr>Review</vt:lpstr>
      <vt:lpstr>Review</vt:lpstr>
      <vt:lpstr>Review</vt:lpstr>
      <vt:lpstr>Review</vt:lpstr>
      <vt:lpstr>Review</vt:lpstr>
      <vt:lpstr>Review</vt:lpstr>
      <vt:lpstr>Review</vt:lpstr>
      <vt:lpstr>Review</vt:lpstr>
      <vt:lpstr>Review</vt:lpstr>
      <vt:lpstr>Review</vt:lpstr>
      <vt:lpstr>Review</vt:lpstr>
      <vt:lpstr>Review</vt:lpstr>
      <vt:lpstr>Review</vt:lpstr>
      <vt:lpstr>Review</vt:lpstr>
      <vt:lpstr>Review</vt:lpstr>
      <vt:lpstr>Review</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Layout</dc:title>
  <dc:creator>Kristin Parker</dc:creator>
  <cp:lastModifiedBy>Kathryn Leeber</cp:lastModifiedBy>
  <cp:revision>57</cp:revision>
  <dcterms:created xsi:type="dcterms:W3CDTF">2019-03-08T18:11:57Z</dcterms:created>
  <dcterms:modified xsi:type="dcterms:W3CDTF">2021-01-04T19:32:05Z</dcterms:modified>
</cp:coreProperties>
</file>